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56"/>
  </p:notesMasterIdLst>
  <p:handoutMasterIdLst>
    <p:handoutMasterId r:id="rId57"/>
  </p:handoutMasterIdLst>
  <p:sldIdLst>
    <p:sldId id="256" r:id="rId2"/>
    <p:sldId id="260" r:id="rId3"/>
    <p:sldId id="303" r:id="rId4"/>
    <p:sldId id="341" r:id="rId5"/>
    <p:sldId id="362" r:id="rId6"/>
    <p:sldId id="333" r:id="rId7"/>
    <p:sldId id="308" r:id="rId8"/>
    <p:sldId id="335" r:id="rId9"/>
    <p:sldId id="336" r:id="rId10"/>
    <p:sldId id="338" r:id="rId11"/>
    <p:sldId id="337" r:id="rId12"/>
    <p:sldId id="339" r:id="rId13"/>
    <p:sldId id="363" r:id="rId14"/>
    <p:sldId id="307" r:id="rId15"/>
    <p:sldId id="332" r:id="rId16"/>
    <p:sldId id="342" r:id="rId17"/>
    <p:sldId id="334" r:id="rId18"/>
    <p:sldId id="309" r:id="rId19"/>
    <p:sldId id="310" r:id="rId20"/>
    <p:sldId id="340" r:id="rId21"/>
    <p:sldId id="312" r:id="rId22"/>
    <p:sldId id="313" r:id="rId23"/>
    <p:sldId id="343" r:id="rId24"/>
    <p:sldId id="345" r:id="rId25"/>
    <p:sldId id="346" r:id="rId26"/>
    <p:sldId id="347" r:id="rId27"/>
    <p:sldId id="348" r:id="rId28"/>
    <p:sldId id="344" r:id="rId29"/>
    <p:sldId id="319" r:id="rId30"/>
    <p:sldId id="369" r:id="rId31"/>
    <p:sldId id="349" r:id="rId32"/>
    <p:sldId id="317" r:id="rId33"/>
    <p:sldId id="361" r:id="rId34"/>
    <p:sldId id="314" r:id="rId35"/>
    <p:sldId id="350" r:id="rId36"/>
    <p:sldId id="315" r:id="rId37"/>
    <p:sldId id="316" r:id="rId38"/>
    <p:sldId id="352" r:id="rId39"/>
    <p:sldId id="353" r:id="rId40"/>
    <p:sldId id="364" r:id="rId41"/>
    <p:sldId id="359" r:id="rId42"/>
    <p:sldId id="366" r:id="rId43"/>
    <p:sldId id="367" r:id="rId44"/>
    <p:sldId id="368" r:id="rId45"/>
    <p:sldId id="365" r:id="rId46"/>
    <p:sldId id="376" r:id="rId47"/>
    <p:sldId id="370" r:id="rId48"/>
    <p:sldId id="371" r:id="rId49"/>
    <p:sldId id="372" r:id="rId50"/>
    <p:sldId id="373" r:id="rId51"/>
    <p:sldId id="374" r:id="rId52"/>
    <p:sldId id="375" r:id="rId53"/>
    <p:sldId id="377" r:id="rId54"/>
    <p:sldId id="288" r:id="rId55"/>
  </p:sldIdLst>
  <p:sldSz cx="9144000" cy="6858000" type="screen4x3"/>
  <p:notesSz cx="6858000" cy="9144000"/>
  <p:defaultTextStyle>
    <a:defPPr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4F6B"/>
    <a:srgbClr val="2C4365"/>
    <a:srgbClr val="305B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3216"/>
  </p:normalViewPr>
  <p:slideViewPr>
    <p:cSldViewPr snapToGrid="0" snapToObjects="1">
      <p:cViewPr varScale="1">
        <p:scale>
          <a:sx n="73" d="100"/>
          <a:sy n="73" d="100"/>
        </p:scale>
        <p:origin x="1314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674EEE-A5E1-404C-9919-361C60776C1F}" type="datetimeFigureOut">
              <a:rPr kumimoji="1" lang="zh-TW" altLang="en-US" smtClean="0"/>
              <a:t>2020/5/2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6D99D-A89A-1A49-80A7-018E7CB3BFF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209265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58874C-6690-B74D-9591-C5BFFA8F32EE}" type="datetimeFigureOut">
              <a:rPr kumimoji="1" lang="zh-TW" altLang="en-US" smtClean="0"/>
              <a:t>2020/5/2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F130E2-22C6-044C-9D5D-159A7D54DCD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067721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rgbClr val="2D4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807823"/>
            <a:ext cx="7772400" cy="1792627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 smtClean="0"/>
              <a:t>按一下以編輯母片子標題樣式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2DEC-05AC-784C-9BBF-9CF5C953A13F}" type="datetime1">
              <a:rPr kumimoji="1" lang="zh-TW" altLang="en-US" smtClean="0"/>
              <a:t>2020/5/2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CFDB-1BF4-D04C-B4EC-0A9B24BE85B0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pic>
        <p:nvPicPr>
          <p:cNvPr id="8" name="Picture 2" descr="D:\Presentation\templates\NCU_logo2加字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3754" y="142852"/>
            <a:ext cx="2777369" cy="6950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1549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6674C-E4D3-864C-BC49-46D5FB95A13C}" type="datetime1">
              <a:rPr kumimoji="1" lang="zh-TW" altLang="en-US" smtClean="0"/>
              <a:t>2020/5/2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CFDB-1BF4-D04C-B4EC-0A9B24BE85B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90838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548B-A2D4-7342-9631-90D808149E67}" type="datetime1">
              <a:rPr kumimoji="1" lang="zh-TW" altLang="en-US" smtClean="0"/>
              <a:t>2020/5/2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CFDB-1BF4-D04C-B4EC-0A9B24BE85B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63834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66ED3-4108-FB46-AB0E-426AB05A2AFB}" type="datetime1">
              <a:rPr kumimoji="1" lang="zh-TW" altLang="en-US" smtClean="0"/>
              <a:t>2020/5/2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CFDB-1BF4-D04C-B4EC-0A9B24BE85B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29708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FB680-1D07-CD48-B60C-73B238C16669}" type="datetime1">
              <a:rPr kumimoji="1" lang="zh-TW" altLang="en-US" smtClean="0"/>
              <a:t>2020/5/2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CFDB-1BF4-D04C-B4EC-0A9B24BE85B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5834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F96E7-6F14-A64B-9273-9B47BD862E9D}" type="datetime1">
              <a:rPr kumimoji="1" lang="zh-TW" altLang="en-US" smtClean="0"/>
              <a:t>2020/5/2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CFDB-1BF4-D04C-B4EC-0A9B24BE85B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55060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C8F6-63B9-004A-A644-89526F4B7057}" type="datetime1">
              <a:rPr kumimoji="1" lang="zh-TW" altLang="en-US" smtClean="0"/>
              <a:t>2020/5/2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CFDB-1BF4-D04C-B4EC-0A9B24BE85B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470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4CBC6-E87F-EF49-A491-1FBF52DD4883}" type="datetime1">
              <a:rPr kumimoji="1" lang="zh-TW" altLang="en-US" smtClean="0"/>
              <a:t>2020/5/2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CFDB-1BF4-D04C-B4EC-0A9B24BE85B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6091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FA56A-305A-DA45-8CE9-FDEC3C4D85B6}" type="datetime1">
              <a:rPr kumimoji="1" lang="zh-TW" altLang="en-US" smtClean="0"/>
              <a:t>2020/5/2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CFDB-1BF4-D04C-B4EC-0A9B24BE85B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32082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4F12-F79C-7945-92F5-19740974658B}" type="datetime1">
              <a:rPr kumimoji="1" lang="zh-TW" altLang="en-US" smtClean="0"/>
              <a:t>2020/5/2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CFDB-1BF4-D04C-B4EC-0A9B24BE85B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17424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zh-TW" altLang="en-US" smtClean="0"/>
              <a:t>將圖片拖曳至版面配置區或按一下圖示以新增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D267F-1E8A-FD49-A808-AB6F310F2F41}" type="datetime1">
              <a:rPr kumimoji="1" lang="zh-TW" altLang="en-US" smtClean="0"/>
              <a:t>2020/5/2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CFDB-1BF4-D04C-B4EC-0A9B24BE85B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01057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381301"/>
            <a:ext cx="8229600" cy="1051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dirty="0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11300"/>
            <a:ext cx="8229600" cy="4708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dirty="0" smtClean="0"/>
              <a:t>按一下以編輯母片文字樣式</a:t>
            </a:r>
          </a:p>
          <a:p>
            <a:pPr lvl="1"/>
            <a:r>
              <a:rPr kumimoji="1" lang="zh-TW" altLang="en-US" dirty="0" smtClean="0"/>
              <a:t>第二層</a:t>
            </a:r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微軟正黑體"/>
                <a:cs typeface="微軟正黑體"/>
              </a:defRPr>
            </a:lvl1pPr>
          </a:lstStyle>
          <a:p>
            <a:fld id="{4B1B7E53-BEBF-8648-8D0C-BD7BC9662818}" type="datetime1">
              <a:rPr kumimoji="1" lang="zh-TW" altLang="en-US" smtClean="0"/>
              <a:t>2020/5/2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微軟正黑體"/>
                <a:cs typeface="微軟正黑體"/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微軟正黑體"/>
                <a:cs typeface="Calibri"/>
              </a:defRPr>
            </a:lvl1pPr>
          </a:lstStyle>
          <a:p>
            <a:fld id="{F8ACCFDB-1BF4-D04C-B4EC-0A9B24BE85B0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61453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微軟正黑體"/>
          <a:cs typeface="微軟正黑體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80000"/>
        <a:buFont typeface="Wingdings" charset="2"/>
        <a:buChar char="l"/>
        <a:defRPr sz="3200" kern="1200">
          <a:solidFill>
            <a:schemeClr val="tx1"/>
          </a:solidFill>
          <a:latin typeface="+mn-lt"/>
          <a:ea typeface="微軟正黑體"/>
          <a:cs typeface="微軟正黑體"/>
        </a:defRPr>
      </a:lvl1pPr>
      <a:lvl2pPr marL="914400" indent="-457200" algn="l" defTabSz="457200" rtl="0" eaLnBrk="1" latinLnBrk="0" hangingPunct="1">
        <a:spcBef>
          <a:spcPct val="20000"/>
        </a:spcBef>
        <a:buSzPct val="55000"/>
        <a:buFont typeface="Wingdings" charset="2"/>
        <a:buChar char="p"/>
        <a:defRPr sz="2800" kern="1200">
          <a:solidFill>
            <a:schemeClr val="tx1"/>
          </a:solidFill>
          <a:latin typeface="+mn-lt"/>
          <a:ea typeface="微軟正黑體"/>
          <a:cs typeface="微軟正黑體"/>
        </a:defRPr>
      </a:lvl2pPr>
      <a:lvl3pPr marL="1143000" indent="-228600" algn="l" defTabSz="457200" rtl="0" eaLnBrk="1" latinLnBrk="0" hangingPunct="1">
        <a:spcBef>
          <a:spcPct val="20000"/>
        </a:spcBef>
        <a:buSzPct val="50000"/>
        <a:buFont typeface="Heiti TC Light"/>
        <a:buChar char="►"/>
        <a:defRPr sz="2400" kern="1200">
          <a:solidFill>
            <a:schemeClr val="tx1"/>
          </a:solidFill>
          <a:latin typeface="+mn-lt"/>
          <a:ea typeface="微軟正黑體"/>
          <a:cs typeface="微軟正黑體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微軟正黑體"/>
          <a:cs typeface="微軟正黑體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微軟正黑體"/>
          <a:cs typeface="微軟正黑體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mntolia.com/10-free-public-private-mqtt-brokers-for-testing-prototyping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jsoneditoronline.or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jsoneditoronline.org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44000"/>
            <a:ext cx="7772400" cy="1792627"/>
          </a:xfrm>
        </p:spPr>
        <p:txBody>
          <a:bodyPr/>
          <a:lstStyle/>
          <a:p>
            <a:r>
              <a:rPr kumimoji="1" lang="en-US" altLang="zh-TW" dirty="0" smtClean="0"/>
              <a:t>NODE RED </a:t>
            </a:r>
            <a:r>
              <a:rPr kumimoji="1" lang="en-US" altLang="zh-TW" dirty="0" err="1"/>
              <a:t>T</a:t>
            </a:r>
            <a:r>
              <a:rPr kumimoji="1" lang="en-US" altLang="zh-TW" dirty="0" err="1" smtClean="0"/>
              <a:t>ranning</a:t>
            </a:r>
            <a:endParaRPr kumimoji="1" lang="zh-TW" altLang="en-US" dirty="0"/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>
          <a:xfrm>
            <a:off x="1600200" y="5647366"/>
            <a:ext cx="6400800" cy="770860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 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CFDB-1BF4-D04C-B4EC-0A9B24BE85B0}" type="slidenum">
              <a:rPr kumimoji="1" lang="zh-TW" altLang="en-US" smtClean="0"/>
              <a:t>1</a:t>
            </a:fld>
            <a:endParaRPr kumimoji="1" lang="zh-TW" altLang="en-US"/>
          </a:p>
        </p:txBody>
      </p:sp>
      <p:sp>
        <p:nvSpPr>
          <p:cNvPr id="5" name="子標題 2"/>
          <p:cNvSpPr txBox="1">
            <a:spLocks/>
          </p:cNvSpPr>
          <p:nvPr/>
        </p:nvSpPr>
        <p:spPr>
          <a:xfrm>
            <a:off x="1316114" y="4182476"/>
            <a:ext cx="6400800" cy="770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SzPct val="80000"/>
              <a:buFont typeface="Wingdings" charset="2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微軟正黑體"/>
                <a:cs typeface="微軟正黑體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SzPct val="55000"/>
              <a:buFont typeface="Wingdings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微軟正黑體"/>
                <a:cs typeface="微軟正黑體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SzPct val="50000"/>
              <a:buFont typeface="Heiti TC Light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微軟正黑體"/>
                <a:cs typeface="微軟正黑體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微軟正黑體"/>
                <a:cs typeface="微軟正黑體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微軟正黑體"/>
                <a:cs typeface="微軟正黑體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390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57408" y="734686"/>
            <a:ext cx="8229600" cy="4708366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String</a:t>
            </a:r>
          </a:p>
          <a:p>
            <a:pPr marL="0" indent="0">
              <a:buNone/>
            </a:pPr>
            <a:r>
              <a:rPr lang="en-US" altLang="zh-TW" dirty="0"/>
              <a:t>	[“jacky", “jenny", "Ava", “Bill</a:t>
            </a:r>
            <a:r>
              <a:rPr lang="en-US" altLang="zh-TW" dirty="0" smtClean="0"/>
              <a:t>"]</a:t>
            </a:r>
          </a:p>
          <a:p>
            <a:pPr marL="0" indent="0">
              <a:buNone/>
            </a:pPr>
            <a:endParaRPr lang="en-US" altLang="zh-TW" dirty="0" smtClean="0"/>
          </a:p>
          <a:p>
            <a:r>
              <a:rPr lang="en-US" altLang="zh-TW" dirty="0" smtClean="0"/>
              <a:t>Boolean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/>
              <a:t>	[</a:t>
            </a:r>
            <a:r>
              <a:rPr lang="en-US" altLang="zh-TW" dirty="0"/>
              <a:t>false</a:t>
            </a:r>
            <a:r>
              <a:rPr lang="en-US" altLang="zh-TW" dirty="0" smtClean="0"/>
              <a:t>, </a:t>
            </a:r>
            <a:r>
              <a:rPr lang="en-US" altLang="zh-TW" dirty="0"/>
              <a:t>true, false, false, </a:t>
            </a:r>
            <a:r>
              <a:rPr lang="en-US" altLang="zh-TW" dirty="0" smtClean="0"/>
              <a:t>true</a:t>
            </a:r>
            <a:r>
              <a:rPr lang="en-US" altLang="zh-TW" dirty="0"/>
              <a:t> </a:t>
            </a:r>
            <a:r>
              <a:rPr lang="en-US" altLang="zh-TW" dirty="0" smtClean="0"/>
              <a:t>]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CFDB-1BF4-D04C-B4EC-0A9B24BE85B0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2731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57408" y="734686"/>
            <a:ext cx="8229600" cy="4708366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各種型態的組合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CFDB-1BF4-D04C-B4EC-0A9B24BE85B0}" type="slidenum">
              <a:rPr kumimoji="1" lang="zh-TW" altLang="en-US" smtClean="0"/>
              <a:t>11</a:t>
            </a:fld>
            <a:endParaRPr kumimoji="1" lang="zh-TW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493" y="2184422"/>
            <a:ext cx="6698019" cy="3114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3498996" y="5837129"/>
            <a:ext cx="186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圖</a:t>
            </a:r>
            <a:r>
              <a:rPr lang="en-US" altLang="zh-TW" dirty="0" smtClean="0"/>
              <a:t>:</a:t>
            </a:r>
            <a:r>
              <a:rPr lang="zh-TW" altLang="en-US" dirty="0" smtClean="0"/>
              <a:t>官</a:t>
            </a:r>
            <a:r>
              <a:rPr lang="zh-TW" altLang="en-US" dirty="0"/>
              <a:t>方網站提供</a:t>
            </a:r>
          </a:p>
        </p:txBody>
      </p:sp>
    </p:spTree>
    <p:extLst>
      <p:ext uri="{BB962C8B-B14F-4D97-AF65-F5344CB8AC3E}">
        <p14:creationId xmlns:p14="http://schemas.microsoft.com/office/powerpoint/2010/main" val="396365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57408" y="734685"/>
            <a:ext cx="8229600" cy="5315385"/>
          </a:xfrm>
        </p:spPr>
        <p:txBody>
          <a:bodyPr>
            <a:normAutofit fontScale="77500" lnSpcReduction="20000"/>
          </a:bodyPr>
          <a:lstStyle/>
          <a:p>
            <a:r>
              <a:rPr lang="zh-TW" altLang="en-US" dirty="0" smtClean="0"/>
              <a:t>物</a:t>
            </a:r>
            <a:r>
              <a:rPr lang="zh-TW" altLang="en-US" dirty="0"/>
              <a:t>件和陣列</a:t>
            </a:r>
            <a:r>
              <a:rPr lang="zh-TW" altLang="en-US" dirty="0" smtClean="0"/>
              <a:t>，基本上可互</a:t>
            </a:r>
            <a:r>
              <a:rPr lang="zh-TW" altLang="en-US" dirty="0"/>
              <a:t>相轉</a:t>
            </a:r>
            <a:r>
              <a:rPr lang="zh-TW" altLang="en-US" dirty="0" smtClean="0"/>
              <a:t>換</a:t>
            </a:r>
            <a:r>
              <a:rPr lang="zh-TW" altLang="en-US" dirty="0"/>
              <a:t>，</a:t>
            </a:r>
            <a:r>
              <a:rPr lang="zh-TW" altLang="en-US" dirty="0" smtClean="0"/>
              <a:t>但會有資</a:t>
            </a:r>
            <a:r>
              <a:rPr lang="zh-TW" altLang="en-US" dirty="0"/>
              <a:t>料損</a:t>
            </a:r>
            <a:r>
              <a:rPr lang="zh-TW" altLang="en-US" dirty="0" smtClean="0"/>
              <a:t>失</a:t>
            </a:r>
            <a:endParaRPr lang="zh-TW" altLang="en-US" dirty="0"/>
          </a:p>
          <a:p>
            <a:r>
              <a:rPr lang="zh-TW" altLang="en-US" dirty="0" smtClean="0"/>
              <a:t> </a:t>
            </a:r>
            <a:r>
              <a:rPr lang="zh-TW" altLang="en-US" dirty="0"/>
              <a:t>物件 </a:t>
            </a:r>
            <a:r>
              <a:rPr lang="en-US" altLang="zh-TW" dirty="0"/>
              <a:t>-&gt; </a:t>
            </a:r>
            <a:r>
              <a:rPr lang="zh-TW" altLang="en-US" dirty="0"/>
              <a:t>陣</a:t>
            </a:r>
            <a:r>
              <a:rPr lang="zh-TW" altLang="en-US" dirty="0" smtClean="0"/>
              <a:t>列</a:t>
            </a:r>
            <a:r>
              <a:rPr lang="zh-TW" altLang="en-US" dirty="0"/>
              <a:t>，</a:t>
            </a:r>
            <a:r>
              <a:rPr lang="zh-TW" altLang="en-US" dirty="0" smtClean="0"/>
              <a:t>就</a:t>
            </a:r>
            <a:r>
              <a:rPr lang="zh-TW" altLang="en-US" dirty="0"/>
              <a:t>會損</a:t>
            </a:r>
            <a:r>
              <a:rPr lang="zh-TW" altLang="en-US" dirty="0" smtClean="0"/>
              <a:t>失</a:t>
            </a:r>
            <a:r>
              <a:rPr lang="en-US" altLang="zh-TW" dirty="0" smtClean="0"/>
              <a:t>key</a:t>
            </a:r>
            <a:r>
              <a:rPr lang="zh-TW" altLang="en-US" dirty="0" smtClean="0"/>
              <a:t>，</a:t>
            </a:r>
            <a:r>
              <a:rPr lang="zh-TW" altLang="en-US" dirty="0"/>
              <a:t>只</a:t>
            </a:r>
            <a:r>
              <a:rPr lang="zh-TW" altLang="en-US" dirty="0" smtClean="0"/>
              <a:t>留下</a:t>
            </a:r>
            <a:r>
              <a:rPr lang="en-US" altLang="zh-TW" dirty="0" smtClean="0"/>
              <a:t>value</a:t>
            </a:r>
          </a:p>
          <a:p>
            <a:r>
              <a:rPr lang="zh-TW" altLang="en-US" dirty="0" smtClean="0"/>
              <a:t> </a:t>
            </a:r>
            <a:r>
              <a:rPr lang="zh-TW" altLang="en-US" dirty="0"/>
              <a:t>陣列 </a:t>
            </a:r>
            <a:r>
              <a:rPr lang="en-US" altLang="zh-TW" dirty="0"/>
              <a:t>-&gt; </a:t>
            </a:r>
            <a:r>
              <a:rPr lang="zh-TW" altLang="en-US" dirty="0"/>
              <a:t>物</a:t>
            </a:r>
            <a:r>
              <a:rPr lang="zh-TW" altLang="en-US" dirty="0" smtClean="0"/>
              <a:t>件</a:t>
            </a:r>
            <a:r>
              <a:rPr lang="zh-TW" altLang="en-US" dirty="0"/>
              <a:t>，</a:t>
            </a:r>
            <a:r>
              <a:rPr lang="zh-TW" altLang="en-US" dirty="0" smtClean="0"/>
              <a:t>就</a:t>
            </a:r>
            <a:r>
              <a:rPr lang="zh-TW" altLang="en-US" dirty="0"/>
              <a:t>可以將每個</a:t>
            </a:r>
            <a:r>
              <a:rPr lang="zh-TW" altLang="en-US" dirty="0" smtClean="0"/>
              <a:t>值</a:t>
            </a:r>
            <a:r>
              <a:rPr lang="zh-TW" altLang="en-US" dirty="0"/>
              <a:t>填</a:t>
            </a:r>
            <a:r>
              <a:rPr lang="zh-TW" altLang="en-US" dirty="0" smtClean="0"/>
              <a:t>上</a:t>
            </a:r>
            <a:r>
              <a:rPr lang="zh-TW" altLang="en-US" dirty="0"/>
              <a:t>數</a:t>
            </a:r>
            <a:r>
              <a:rPr lang="zh-TW" altLang="en-US" dirty="0" smtClean="0"/>
              <a:t>字</a:t>
            </a:r>
            <a:endParaRPr lang="en-US" altLang="zh-TW" dirty="0" smtClean="0"/>
          </a:p>
          <a:p>
            <a:r>
              <a:rPr lang="en-US" altLang="zh-TW" dirty="0" smtClean="0"/>
              <a:t>JSON</a:t>
            </a:r>
            <a:r>
              <a:rPr lang="zh-TW" altLang="en-US" dirty="0" smtClean="0"/>
              <a:t>文件中，不可用</a:t>
            </a:r>
            <a:r>
              <a:rPr lang="zh-TW" altLang="en-US" dirty="0"/>
              <a:t>註</a:t>
            </a:r>
            <a:r>
              <a:rPr lang="zh-TW" altLang="en-US" dirty="0" smtClean="0"/>
              <a:t>解</a:t>
            </a:r>
            <a:endParaRPr lang="en-US" altLang="zh-TW" dirty="0" smtClean="0"/>
          </a:p>
          <a:p>
            <a:r>
              <a:rPr lang="zh-TW" altLang="en-US" dirty="0" smtClean="0"/>
              <a:t>有些字</a:t>
            </a:r>
            <a:r>
              <a:rPr lang="zh-TW" altLang="en-US" dirty="0"/>
              <a:t>元在</a:t>
            </a:r>
            <a:r>
              <a:rPr lang="en-US" altLang="zh-TW" dirty="0"/>
              <a:t>JSON</a:t>
            </a:r>
            <a:r>
              <a:rPr lang="zh-TW" altLang="en-US" dirty="0"/>
              <a:t>不能直接打，需要</a:t>
            </a:r>
            <a:r>
              <a:rPr lang="zh-TW" altLang="en-US" dirty="0" smtClean="0"/>
              <a:t>做</a:t>
            </a:r>
            <a:r>
              <a:rPr lang="en-US" altLang="zh-TW" dirty="0" smtClean="0"/>
              <a:t>escape character</a:t>
            </a:r>
          </a:p>
          <a:p>
            <a:pPr marL="571500" lvl="1" indent="0">
              <a:buNone/>
            </a:pPr>
            <a:r>
              <a:rPr lang="en-US" altLang="zh-TW" dirty="0" smtClean="0"/>
              <a:t>\"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en-US" altLang="zh-TW" dirty="0"/>
              <a:t>\\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en-US" altLang="zh-TW" dirty="0"/>
              <a:t>\/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en-US" altLang="zh-TW" dirty="0"/>
              <a:t>\b</a:t>
            </a:r>
            <a:br>
              <a:rPr lang="en-US" altLang="zh-TW" dirty="0"/>
            </a:br>
            <a:r>
              <a:rPr lang="en-US" altLang="zh-TW" dirty="0"/>
              <a:t>\f</a:t>
            </a:r>
            <a:br>
              <a:rPr lang="en-US" altLang="zh-TW" dirty="0"/>
            </a:br>
            <a:r>
              <a:rPr lang="en-US" altLang="zh-TW" dirty="0"/>
              <a:t>\n</a:t>
            </a:r>
            <a:br>
              <a:rPr lang="en-US" altLang="zh-TW" dirty="0"/>
            </a:br>
            <a:r>
              <a:rPr lang="en-US" altLang="zh-TW" dirty="0"/>
              <a:t>\r</a:t>
            </a:r>
            <a:br>
              <a:rPr lang="en-US" altLang="zh-TW" dirty="0"/>
            </a:br>
            <a:r>
              <a:rPr lang="en-US" altLang="zh-TW" dirty="0"/>
              <a:t>\</a:t>
            </a:r>
            <a:r>
              <a:rPr lang="en-US" altLang="zh-TW" dirty="0" smtClean="0"/>
              <a:t>t</a:t>
            </a:r>
          </a:p>
          <a:p>
            <a:pPr marL="571500" lvl="1" indent="0">
              <a:buNone/>
            </a:pPr>
            <a:endParaRPr lang="en-US" altLang="zh-TW" dirty="0" smtClean="0"/>
          </a:p>
          <a:p>
            <a:r>
              <a:rPr lang="zh-TW" altLang="en-US" dirty="0" smtClean="0"/>
              <a:t>如需更深入了解</a:t>
            </a:r>
            <a:r>
              <a:rPr lang="en-US" altLang="zh-TW" dirty="0" smtClean="0"/>
              <a:t>JSON,</a:t>
            </a:r>
            <a:r>
              <a:rPr lang="zh-TW" altLang="en-US" dirty="0" smtClean="0"/>
              <a:t>連結至</a:t>
            </a:r>
            <a:r>
              <a:rPr lang="en-US" altLang="zh-TW" dirty="0" smtClean="0"/>
              <a:t>http</a:t>
            </a:r>
            <a:r>
              <a:rPr lang="en-US" altLang="zh-TW" dirty="0"/>
              <a:t>://www.json.org/</a:t>
            </a:r>
            <a:endParaRPr lang="zh-TW" altLang="en-US" dirty="0"/>
          </a:p>
          <a:p>
            <a:endParaRPr lang="zh-TW" altLang="en-US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CFDB-1BF4-D04C-B4EC-0A9B24BE85B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1057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CFDB-1BF4-D04C-B4EC-0A9B24BE85B0}" type="slidenum">
              <a:rPr kumimoji="1" lang="zh-TW" altLang="en-US" smtClean="0"/>
              <a:t>13</a:t>
            </a:fld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4400" y="2532141"/>
            <a:ext cx="8229600" cy="4708366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			</a:t>
            </a:r>
            <a:r>
              <a:rPr lang="en-US" altLang="zh-TW" sz="4000" dirty="0" smtClean="0"/>
              <a:t>INJECT/DEBUG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node</a:t>
            </a:r>
          </a:p>
        </p:txBody>
      </p:sp>
    </p:spTree>
    <p:extLst>
      <p:ext uri="{BB962C8B-B14F-4D97-AF65-F5344CB8AC3E}">
        <p14:creationId xmlns:p14="http://schemas.microsoft.com/office/powerpoint/2010/main" val="411442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</a:t>
            </a:r>
            <a:r>
              <a:rPr lang="en-US" altLang="zh-TW" dirty="0" smtClean="0"/>
              <a:t>NODE RED flow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首先開啟</a:t>
            </a:r>
            <a:r>
              <a:rPr lang="en-US" altLang="zh-TW" dirty="0" smtClean="0"/>
              <a:t>IE Browser,</a:t>
            </a:r>
            <a:r>
              <a:rPr lang="zh-TW" altLang="en-US" dirty="0" smtClean="0"/>
              <a:t>網址輸入</a:t>
            </a:r>
            <a:r>
              <a:rPr lang="en-US" altLang="zh-TW" dirty="0" smtClean="0"/>
              <a:t>127.0.0.1:1880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CFDB-1BF4-D04C-B4EC-0A9B24BE85B0}" type="slidenum">
              <a:rPr kumimoji="1" lang="zh-TW" altLang="en-US" smtClean="0"/>
              <a:t>14</a:t>
            </a:fld>
            <a:endParaRPr kumimoji="1"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2586625" y="3507288"/>
            <a:ext cx="1559490" cy="4258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747" y="2307102"/>
            <a:ext cx="7929063" cy="348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圓角矩形 8"/>
          <p:cNvSpPr/>
          <p:nvPr/>
        </p:nvSpPr>
        <p:spPr>
          <a:xfrm>
            <a:off x="2474083" y="2719497"/>
            <a:ext cx="1672031" cy="4258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131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880395"/>
            <a:ext cx="8229600" cy="4708366"/>
          </a:xfrm>
        </p:spPr>
        <p:txBody>
          <a:bodyPr/>
          <a:lstStyle/>
          <a:p>
            <a:r>
              <a:rPr lang="zh-TW" altLang="en-US" dirty="0" smtClean="0"/>
              <a:t>建立下列</a:t>
            </a:r>
            <a:r>
              <a:rPr lang="en-US" altLang="zh-TW" dirty="0" smtClean="0"/>
              <a:t>NODE</a:t>
            </a:r>
            <a:r>
              <a:rPr lang="zh-TW" altLang="en-US" dirty="0" smtClean="0"/>
              <a:t>連線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CFDB-1BF4-D04C-B4EC-0A9B24BE85B0}" type="slidenum">
              <a:rPr kumimoji="1" lang="zh-TW" altLang="en-US" smtClean="0"/>
              <a:t>15</a:t>
            </a:fld>
            <a:endParaRPr kumimoji="1"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75" y="2009895"/>
            <a:ext cx="7741085" cy="3572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798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012784"/>
            <a:ext cx="8229600" cy="4708366"/>
          </a:xfrm>
        </p:spPr>
        <p:txBody>
          <a:bodyPr/>
          <a:lstStyle/>
          <a:p>
            <a:r>
              <a:rPr lang="zh-TW" altLang="en-US" dirty="0" smtClean="0"/>
              <a:t>欄位解釋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CFDB-1BF4-D04C-B4EC-0A9B24BE85B0}" type="slidenum">
              <a:rPr kumimoji="1" lang="zh-TW" altLang="en-US" smtClean="0"/>
              <a:t>16</a:t>
            </a:fld>
            <a:endParaRPr kumimoji="1"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>
            <a:off x="1929008" y="3958225"/>
            <a:ext cx="438411" cy="125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811" y="2164039"/>
            <a:ext cx="6486444" cy="4055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7380990" y="5715093"/>
            <a:ext cx="158764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dirty="0" smtClean="0"/>
              <a:t>NODE</a:t>
            </a:r>
            <a:r>
              <a:rPr lang="zh-TW" altLang="en-US" dirty="0" smtClean="0"/>
              <a:t>名稱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7380990" y="4614890"/>
            <a:ext cx="158764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dirty="0" smtClean="0"/>
              <a:t>重覆次數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293308" y="4007186"/>
            <a:ext cx="185069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mtClean="0"/>
              <a:t>TOPIC</a:t>
            </a:r>
            <a:r>
              <a:rPr lang="zh-TW" altLang="en-US" dirty="0" smtClean="0"/>
              <a:t>成員字串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293308" y="3449970"/>
            <a:ext cx="158764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dirty="0" smtClean="0"/>
              <a:t>PAYLOAD</a:t>
            </a:r>
            <a:r>
              <a:rPr lang="zh-TW" altLang="en-US" dirty="0" smtClean="0"/>
              <a:t>內容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390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69741" y="948593"/>
            <a:ext cx="8229600" cy="4708366"/>
          </a:xfrm>
        </p:spPr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Payload</a:t>
            </a:r>
            <a:r>
              <a:rPr lang="zh-TW" altLang="en-US" dirty="0"/>
              <a:t>點</a:t>
            </a:r>
            <a:r>
              <a:rPr lang="zh-TW" altLang="en-US" dirty="0" smtClean="0"/>
              <a:t>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CFDB-1BF4-D04C-B4EC-0A9B24BE85B0}" type="slidenum">
              <a:rPr kumimoji="1" lang="zh-TW" altLang="en-US" smtClean="0"/>
              <a:t>17</a:t>
            </a:fld>
            <a:endParaRPr kumimoji="1" lang="zh-TW" altLang="en-US"/>
          </a:p>
        </p:txBody>
      </p:sp>
      <p:pic>
        <p:nvPicPr>
          <p:cNvPr id="6" name="圖片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962" y="2132060"/>
            <a:ext cx="5311418" cy="446915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圓角矩形 6"/>
          <p:cNvSpPr/>
          <p:nvPr/>
        </p:nvSpPr>
        <p:spPr>
          <a:xfrm>
            <a:off x="1399782" y="3181610"/>
            <a:ext cx="1922745" cy="4509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134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011100"/>
            <a:ext cx="8229600" cy="4708366"/>
          </a:xfrm>
        </p:spPr>
        <p:txBody>
          <a:bodyPr/>
          <a:lstStyle/>
          <a:p>
            <a:r>
              <a:rPr lang="zh-TW" altLang="en-US" dirty="0" smtClean="0"/>
              <a:t>選</a:t>
            </a:r>
            <a:r>
              <a:rPr lang="en-US" altLang="zh-TW" dirty="0" smtClean="0"/>
              <a:t>JSON</a:t>
            </a:r>
            <a:r>
              <a:rPr lang="zh-TW" altLang="en-US" dirty="0" smtClean="0"/>
              <a:t>格式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CFDB-1BF4-D04C-B4EC-0A9B24BE85B0}" type="slidenum">
              <a:rPr kumimoji="1" lang="zh-TW" altLang="en-US" smtClean="0"/>
              <a:t>18</a:t>
            </a:fld>
            <a:endParaRPr kumimoji="1" lang="zh-TW" altLang="en-US"/>
          </a:p>
        </p:txBody>
      </p:sp>
      <p:pic>
        <p:nvPicPr>
          <p:cNvPr id="7" name="圖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2" y="2317315"/>
            <a:ext cx="6501008" cy="390235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圓角矩形 4"/>
          <p:cNvSpPr/>
          <p:nvPr/>
        </p:nvSpPr>
        <p:spPr>
          <a:xfrm>
            <a:off x="2361155" y="5248404"/>
            <a:ext cx="1922745" cy="4509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727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55674" y="1018931"/>
            <a:ext cx="8229600" cy="4708366"/>
          </a:xfrm>
        </p:spPr>
        <p:txBody>
          <a:bodyPr/>
          <a:lstStyle/>
          <a:p>
            <a:r>
              <a:rPr lang="en-US" altLang="zh-TW" dirty="0" smtClean="0"/>
              <a:t>Repeat</a:t>
            </a:r>
            <a:r>
              <a:rPr lang="zh-TW" altLang="en-US" dirty="0" smtClean="0"/>
              <a:t>功能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CFDB-1BF4-D04C-B4EC-0A9B24BE85B0}" type="slidenum">
              <a:rPr kumimoji="1" lang="zh-TW" altLang="en-US" smtClean="0"/>
              <a:t>19</a:t>
            </a:fld>
            <a:endParaRPr kumimoji="1" lang="zh-TW" altLang="en-US"/>
          </a:p>
        </p:txBody>
      </p:sp>
      <p:pic>
        <p:nvPicPr>
          <p:cNvPr id="6" name="圖片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498" y="2086078"/>
            <a:ext cx="7164887" cy="41335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499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4400" y="1286217"/>
            <a:ext cx="8229600" cy="4708366"/>
          </a:xfrm>
        </p:spPr>
        <p:txBody>
          <a:bodyPr>
            <a:normAutofit/>
          </a:bodyPr>
          <a:lstStyle/>
          <a:p>
            <a:r>
              <a:rPr lang="en-US" dirty="0" smtClean="0"/>
              <a:t>Abstract</a:t>
            </a:r>
          </a:p>
          <a:p>
            <a:r>
              <a:rPr lang="en-US" altLang="zh-TW" dirty="0"/>
              <a:t>JSON</a:t>
            </a:r>
            <a:r>
              <a:rPr lang="zh-TW" altLang="en-US" dirty="0" smtClean="0"/>
              <a:t>介紹</a:t>
            </a:r>
            <a:endParaRPr lang="en-US" altLang="zh-TW" dirty="0" smtClean="0"/>
          </a:p>
          <a:p>
            <a:r>
              <a:rPr lang="en-US" altLang="zh-TW" dirty="0"/>
              <a:t>INJECT/DEBUG</a:t>
            </a:r>
            <a:r>
              <a:rPr lang="zh-TW" altLang="en-US" dirty="0"/>
              <a:t> </a:t>
            </a:r>
            <a:r>
              <a:rPr lang="en-US" altLang="zh-TW" dirty="0" smtClean="0"/>
              <a:t>node</a:t>
            </a:r>
          </a:p>
          <a:p>
            <a:r>
              <a:rPr lang="zh-TW" altLang="en-US" dirty="0" smtClean="0"/>
              <a:t>使用</a:t>
            </a:r>
            <a:r>
              <a:rPr lang="en-US" altLang="zh-TW" dirty="0" smtClean="0"/>
              <a:t>function node</a:t>
            </a:r>
            <a:r>
              <a:rPr lang="zh-TW" altLang="en-US" dirty="0" smtClean="0"/>
              <a:t>建立</a:t>
            </a:r>
            <a:r>
              <a:rPr lang="en-US" altLang="zh-TW" dirty="0"/>
              <a:t>on/off </a:t>
            </a:r>
            <a:r>
              <a:rPr lang="en-US" altLang="zh-TW" dirty="0" smtClean="0"/>
              <a:t>switch</a:t>
            </a:r>
          </a:p>
          <a:p>
            <a:r>
              <a:rPr lang="en-US" altLang="zh-TW" sz="2800" dirty="0"/>
              <a:t>MQTT</a:t>
            </a:r>
            <a:r>
              <a:rPr lang="zh-TW" altLang="en-US" sz="2800" dirty="0"/>
              <a:t>訊息佇列遙測傳輸</a:t>
            </a:r>
            <a:endParaRPr lang="en-US" altLang="zh-TW" sz="2800" dirty="0" smtClean="0"/>
          </a:p>
          <a:p>
            <a:r>
              <a:rPr lang="en-US" altLang="zh-TW" sz="2800" dirty="0"/>
              <a:t>NODE RED</a:t>
            </a:r>
            <a:r>
              <a:rPr lang="zh-TW" altLang="en-US" sz="2800" dirty="0"/>
              <a:t>使用</a:t>
            </a:r>
            <a:r>
              <a:rPr lang="en-US" altLang="zh-TW" sz="2800" dirty="0"/>
              <a:t>MQTT  </a:t>
            </a:r>
            <a:r>
              <a:rPr lang="en-US" altLang="zh-TW" sz="2800" dirty="0" smtClean="0"/>
              <a:t>node</a:t>
            </a:r>
            <a:r>
              <a:rPr lang="zh-TW" altLang="en-US" sz="2800" dirty="0" smtClean="0"/>
              <a:t>做</a:t>
            </a:r>
            <a:r>
              <a:rPr lang="zh-TW" altLang="en-US" sz="2800" dirty="0"/>
              <a:t>訊息推播</a:t>
            </a:r>
            <a:r>
              <a:rPr lang="en-US" altLang="zh-TW" sz="2800" dirty="0"/>
              <a:t>/</a:t>
            </a:r>
            <a:r>
              <a:rPr lang="zh-TW" altLang="en-US" sz="2800" dirty="0"/>
              <a:t>訂閱</a:t>
            </a:r>
          </a:p>
          <a:p>
            <a:r>
              <a:rPr lang="en-US" altLang="zh-TW" sz="2800" dirty="0"/>
              <a:t>NODE RED</a:t>
            </a:r>
            <a:r>
              <a:rPr lang="zh-TW" altLang="en-US" sz="2800" dirty="0"/>
              <a:t>使用</a:t>
            </a:r>
            <a:r>
              <a:rPr lang="en-US" altLang="zh-TW" sz="2800" dirty="0"/>
              <a:t>MQTT </a:t>
            </a:r>
            <a:r>
              <a:rPr lang="en-US" altLang="zh-TW" sz="2800" dirty="0" smtClean="0"/>
              <a:t>node</a:t>
            </a:r>
            <a:r>
              <a:rPr lang="zh-TW" altLang="en-US" sz="2800" dirty="0" smtClean="0"/>
              <a:t>做</a:t>
            </a:r>
            <a:r>
              <a:rPr lang="zh-TW" altLang="en-US" sz="2800" dirty="0"/>
              <a:t>物件訊息推播</a:t>
            </a:r>
            <a:r>
              <a:rPr lang="en-US" altLang="zh-TW" sz="2800" dirty="0"/>
              <a:t>/</a:t>
            </a:r>
            <a:r>
              <a:rPr lang="zh-TW" altLang="en-US" sz="2800" dirty="0"/>
              <a:t>訂閱</a:t>
            </a:r>
          </a:p>
          <a:p>
            <a:r>
              <a:rPr lang="en-US" altLang="zh-TW" sz="2800" dirty="0" smtClean="0"/>
              <a:t>NODE </a:t>
            </a:r>
            <a:r>
              <a:rPr lang="en-US" altLang="zh-TW" sz="2800" dirty="0"/>
              <a:t>RED Dashboard</a:t>
            </a:r>
            <a:endParaRPr lang="zh-TW" altLang="en-US" sz="2800" dirty="0"/>
          </a:p>
          <a:p>
            <a:pPr marL="0" indent="0">
              <a:buNone/>
            </a:pPr>
            <a:endParaRPr lang="zh-TW" altLang="en-US" sz="2800" dirty="0"/>
          </a:p>
          <a:p>
            <a:endParaRPr lang="zh-TW" altLang="en-US" sz="2800" dirty="0"/>
          </a:p>
          <a:p>
            <a:endParaRPr lang="en-US" altLang="zh-TW" dirty="0"/>
          </a:p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14B2C7-E192-4A8A-A913-00315B439E0F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2109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089270"/>
            <a:ext cx="8229600" cy="4708366"/>
          </a:xfrm>
        </p:spPr>
        <p:txBody>
          <a:bodyPr/>
          <a:lstStyle/>
          <a:p>
            <a:r>
              <a:rPr lang="zh-TW" altLang="en-US" dirty="0" smtClean="0"/>
              <a:t>按照之前</a:t>
            </a:r>
            <a:r>
              <a:rPr lang="en-US" altLang="zh-TW" dirty="0" smtClean="0"/>
              <a:t>JSON</a:t>
            </a:r>
            <a:r>
              <a:rPr lang="zh-TW" altLang="en-US" dirty="0" smtClean="0"/>
              <a:t>的舉例鍵入內容</a:t>
            </a:r>
            <a:r>
              <a:rPr lang="en-US" altLang="zh-TW" dirty="0" smtClean="0"/>
              <a:t>,</a:t>
            </a:r>
            <a:r>
              <a:rPr lang="zh-TW" altLang="en-US" dirty="0" smtClean="0"/>
              <a:t>再點擊</a:t>
            </a:r>
            <a:r>
              <a:rPr lang="en-US" altLang="zh-TW" dirty="0" err="1" smtClean="0"/>
              <a:t>INJECT,debug</a:t>
            </a:r>
            <a:r>
              <a:rPr lang="zh-TW" altLang="en-US" dirty="0" smtClean="0"/>
              <a:t>視窗會</a:t>
            </a:r>
            <a:r>
              <a:rPr lang="zh-TW" altLang="en-US" dirty="0"/>
              <a:t>出</a:t>
            </a:r>
            <a:r>
              <a:rPr lang="zh-TW" altLang="en-US" dirty="0" smtClean="0"/>
              <a:t>現如右圖的</a:t>
            </a:r>
            <a:r>
              <a:rPr lang="en-US" altLang="zh-TW" dirty="0" smtClean="0"/>
              <a:t>JSON</a:t>
            </a:r>
            <a:r>
              <a:rPr lang="zh-TW" altLang="en-US" dirty="0" smtClean="0"/>
              <a:t>格式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CFDB-1BF4-D04C-B4EC-0A9B24BE85B0}" type="slidenum">
              <a:rPr kumimoji="1" lang="zh-TW" altLang="en-US" smtClean="0"/>
              <a:t>20</a:t>
            </a:fld>
            <a:endParaRPr kumimoji="1" lang="zh-TW" alt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2628337"/>
            <a:ext cx="8039100" cy="3892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圓角矩形 7"/>
          <p:cNvSpPr/>
          <p:nvPr/>
        </p:nvSpPr>
        <p:spPr>
          <a:xfrm>
            <a:off x="1684750" y="3607492"/>
            <a:ext cx="3501025" cy="4509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262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018931"/>
            <a:ext cx="8229600" cy="4708366"/>
          </a:xfrm>
        </p:spPr>
        <p:txBody>
          <a:bodyPr/>
          <a:lstStyle/>
          <a:p>
            <a:r>
              <a:rPr lang="zh-TW" altLang="en-US" dirty="0"/>
              <a:t>選擇</a:t>
            </a:r>
            <a:r>
              <a:rPr lang="en-US" altLang="zh-TW" dirty="0" err="1" smtClean="0"/>
              <a:t>message.payload</a:t>
            </a:r>
            <a:r>
              <a:rPr lang="zh-TW" altLang="en-US" dirty="0" smtClean="0"/>
              <a:t>或選擇</a:t>
            </a:r>
            <a:r>
              <a:rPr lang="en-US" altLang="zh-TW" dirty="0" smtClean="0"/>
              <a:t>complete </a:t>
            </a:r>
            <a:r>
              <a:rPr lang="en-US" altLang="zh-TW" dirty="0" err="1" smtClean="0"/>
              <a:t>msg</a:t>
            </a:r>
            <a:r>
              <a:rPr lang="en-US" altLang="zh-TW" dirty="0" smtClean="0"/>
              <a:t> object</a:t>
            </a:r>
            <a:r>
              <a:rPr lang="zh-TW" altLang="en-US" dirty="0" smtClean="0"/>
              <a:t>以觀察</a:t>
            </a:r>
            <a:r>
              <a:rPr lang="en-US" altLang="zh-TW" dirty="0" smtClean="0"/>
              <a:t>output</a:t>
            </a:r>
            <a:r>
              <a:rPr lang="zh-TW" altLang="en-US" dirty="0" smtClean="0"/>
              <a:t>內容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CFDB-1BF4-D04C-B4EC-0A9B24BE85B0}" type="slidenum">
              <a:rPr kumimoji="1" lang="zh-TW" altLang="en-US" smtClean="0"/>
              <a:t>21</a:t>
            </a:fld>
            <a:endParaRPr kumimoji="1" lang="zh-TW" altLang="en-US"/>
          </a:p>
        </p:txBody>
      </p:sp>
      <p:pic>
        <p:nvPicPr>
          <p:cNvPr id="6" name="圖片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972" y="2775754"/>
            <a:ext cx="6613742" cy="34439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966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399" y="2199036"/>
            <a:ext cx="4849222" cy="3763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CFDB-1BF4-D04C-B4EC-0A9B24BE85B0}" type="slidenum">
              <a:rPr kumimoji="1" lang="zh-TW" altLang="en-US" smtClean="0"/>
              <a:t>22</a:t>
            </a:fld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018931"/>
            <a:ext cx="8229600" cy="4708366"/>
          </a:xfrm>
        </p:spPr>
        <p:txBody>
          <a:bodyPr/>
          <a:lstStyle/>
          <a:p>
            <a:r>
              <a:rPr lang="en-US" altLang="zh-TW" dirty="0" smtClean="0"/>
              <a:t>Debug</a:t>
            </a:r>
            <a:r>
              <a:rPr lang="zh-TW" altLang="en-US" dirty="0" smtClean="0"/>
              <a:t>視窗觀察</a:t>
            </a:r>
            <a:r>
              <a:rPr lang="en-US" altLang="zh-TW" dirty="0" smtClean="0"/>
              <a:t>message,</a:t>
            </a:r>
            <a:r>
              <a:rPr lang="zh-TW" altLang="en-US" dirty="0" smtClean="0"/>
              <a:t>依照上頁會有兩種結果輸出</a:t>
            </a:r>
            <a:endParaRPr lang="zh-TW" altLang="en-US" dirty="0"/>
          </a:p>
        </p:txBody>
      </p:sp>
      <p:sp>
        <p:nvSpPr>
          <p:cNvPr id="9" name="圓角矩形 8"/>
          <p:cNvSpPr/>
          <p:nvPr/>
        </p:nvSpPr>
        <p:spPr>
          <a:xfrm>
            <a:off x="2106779" y="4574901"/>
            <a:ext cx="3864281" cy="115239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2110633" y="3697624"/>
            <a:ext cx="3864281" cy="7661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190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CFDB-1BF4-D04C-B4EC-0A9B24BE85B0}" type="slidenum">
              <a:rPr kumimoji="1" lang="zh-TW" altLang="en-US" smtClean="0"/>
              <a:t>23</a:t>
            </a:fld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65009" y="2496809"/>
            <a:ext cx="8229600" cy="47083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 smtClean="0"/>
              <a:t>使用</a:t>
            </a:r>
            <a:r>
              <a:rPr lang="en-US" altLang="zh-TW" sz="4000" dirty="0" smtClean="0"/>
              <a:t>function node</a:t>
            </a:r>
          </a:p>
          <a:p>
            <a:pPr marL="0" indent="0">
              <a:buNone/>
            </a:pPr>
            <a:r>
              <a:rPr lang="zh-TW" altLang="en-US" sz="4000" dirty="0" smtClean="0"/>
              <a:t>建立</a:t>
            </a:r>
            <a:r>
              <a:rPr lang="en-US" altLang="zh-TW" sz="4000" dirty="0" smtClean="0"/>
              <a:t>on/off switch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8123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CFDB-1BF4-D04C-B4EC-0A9B24BE85B0}" type="slidenum">
              <a:rPr kumimoji="1" lang="zh-TW" altLang="en-US" smtClean="0"/>
              <a:t>24</a:t>
            </a:fld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建立下列</a:t>
            </a:r>
            <a:r>
              <a:rPr lang="en-US" altLang="zh-TW" dirty="0"/>
              <a:t>NODE</a:t>
            </a:r>
            <a:r>
              <a:rPr lang="zh-TW" altLang="en-US" dirty="0"/>
              <a:t>連線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62" y="2869810"/>
            <a:ext cx="7284049" cy="230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642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CFDB-1BF4-D04C-B4EC-0A9B24BE85B0}" type="slidenum">
              <a:rPr kumimoji="1" lang="zh-TW" altLang="en-US" smtClean="0"/>
              <a:t>25</a:t>
            </a:fld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032999"/>
            <a:ext cx="8229600" cy="4708366"/>
          </a:xfrm>
        </p:spPr>
        <p:txBody>
          <a:bodyPr/>
          <a:lstStyle/>
          <a:p>
            <a:r>
              <a:rPr lang="en-US" altLang="zh-TW" dirty="0" smtClean="0"/>
              <a:t>On node</a:t>
            </a:r>
            <a:r>
              <a:rPr lang="zh-TW" altLang="en-US" dirty="0" smtClean="0"/>
              <a:t>輸入</a:t>
            </a:r>
            <a:endParaRPr lang="zh-TW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451" y="2225299"/>
            <a:ext cx="6195085" cy="3994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881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CFDB-1BF4-D04C-B4EC-0A9B24BE85B0}" type="slidenum">
              <a:rPr kumimoji="1" lang="zh-TW" altLang="en-US" smtClean="0"/>
              <a:t>26</a:t>
            </a:fld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061134"/>
            <a:ext cx="8229600" cy="4708366"/>
          </a:xfrm>
        </p:spPr>
        <p:txBody>
          <a:bodyPr/>
          <a:lstStyle/>
          <a:p>
            <a:r>
              <a:rPr lang="en-US" altLang="zh-TW" dirty="0" smtClean="0"/>
              <a:t>Off node</a:t>
            </a:r>
            <a:r>
              <a:rPr lang="zh-TW" altLang="en-US" dirty="0" smtClean="0"/>
              <a:t>輸入</a:t>
            </a:r>
            <a:endParaRPr lang="zh-TW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47" y="2202043"/>
            <a:ext cx="6700495" cy="4154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427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CFDB-1BF4-D04C-B4EC-0A9B24BE85B0}" type="slidenum">
              <a:rPr kumimoji="1" lang="zh-TW" altLang="en-US" smtClean="0"/>
              <a:t>27</a:t>
            </a:fld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765131"/>
            <a:ext cx="8229600" cy="4708366"/>
          </a:xfrm>
        </p:spPr>
        <p:txBody>
          <a:bodyPr/>
          <a:lstStyle/>
          <a:p>
            <a:r>
              <a:rPr lang="en-US" altLang="zh-TW" dirty="0" smtClean="0"/>
              <a:t>Function node</a:t>
            </a:r>
            <a:r>
              <a:rPr lang="zh-TW" altLang="en-US" dirty="0" smtClean="0"/>
              <a:t>輸入以下內容</a:t>
            </a:r>
            <a:endParaRPr lang="zh-TW" alt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00" y="1898606"/>
            <a:ext cx="7545011" cy="412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向左箭號圖說文字 4"/>
          <p:cNvSpPr/>
          <p:nvPr/>
        </p:nvSpPr>
        <p:spPr>
          <a:xfrm>
            <a:off x="4388005" y="3773921"/>
            <a:ext cx="3958224" cy="1653436"/>
          </a:xfrm>
          <a:prstGeom prst="leftArrow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注意</a:t>
            </a:r>
            <a:r>
              <a:rPr lang="en-US" altLang="zh-TW" dirty="0" smtClean="0"/>
              <a:t>:</a:t>
            </a:r>
          </a:p>
          <a:p>
            <a:pPr algn="ctr"/>
            <a:r>
              <a:rPr lang="zh-TW" altLang="en-US" dirty="0" smtClean="0"/>
              <a:t>若使用</a:t>
            </a:r>
            <a:r>
              <a:rPr lang="en-US" altLang="zh-TW" dirty="0" smtClean="0"/>
              <a:t>True</a:t>
            </a:r>
            <a:r>
              <a:rPr lang="zh-TW" altLang="en-US" dirty="0" smtClean="0"/>
              <a:t>和</a:t>
            </a:r>
            <a:r>
              <a:rPr lang="en-US" altLang="zh-TW" dirty="0" smtClean="0"/>
              <a:t>false</a:t>
            </a:r>
            <a:r>
              <a:rPr lang="zh-TW" altLang="en-US" dirty="0" smtClean="0"/>
              <a:t>要用</a:t>
            </a:r>
            <a:r>
              <a:rPr lang="en-US" altLang="zh-TW" dirty="0" smtClean="0"/>
              <a:t>===true</a:t>
            </a:r>
          </a:p>
          <a:p>
            <a:pPr algn="ctr"/>
            <a:r>
              <a:rPr lang="en-US" altLang="zh-TW" dirty="0" smtClean="0"/>
              <a:t>===false</a:t>
            </a:r>
          </a:p>
          <a:p>
            <a:pPr algn="ctr"/>
            <a:endParaRPr lang="en-US" altLang="zh-TW" dirty="0" smtClean="0"/>
          </a:p>
        </p:txBody>
      </p:sp>
      <p:sp>
        <p:nvSpPr>
          <p:cNvPr id="6" name="向上箭號圖說文字 5"/>
          <p:cNvSpPr/>
          <p:nvPr/>
        </p:nvSpPr>
        <p:spPr>
          <a:xfrm>
            <a:off x="2730674" y="5722981"/>
            <a:ext cx="1841326" cy="998494"/>
          </a:xfrm>
          <a:prstGeom prst="upArrow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變更</a:t>
            </a:r>
            <a:r>
              <a:rPr lang="en-US" altLang="zh-TW" dirty="0" err="1" smtClean="0"/>
              <a:t>msg:payload</a:t>
            </a:r>
            <a:r>
              <a:rPr lang="zh-TW" altLang="en-US" dirty="0" smtClean="0"/>
              <a:t>輸出的內容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3911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221" y="2299897"/>
            <a:ext cx="5094393" cy="361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CFDB-1BF4-D04C-B4EC-0A9B24BE85B0}" type="slidenum">
              <a:rPr kumimoji="1" lang="zh-TW" altLang="en-US" smtClean="0"/>
              <a:t>28</a:t>
            </a:fld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34525"/>
            <a:ext cx="8229600" cy="4708366"/>
          </a:xfrm>
        </p:spPr>
        <p:txBody>
          <a:bodyPr/>
          <a:lstStyle/>
          <a:p>
            <a:r>
              <a:rPr lang="zh-TW" altLang="en-US" dirty="0" smtClean="0"/>
              <a:t>按下</a:t>
            </a:r>
            <a:r>
              <a:rPr lang="en-US" altLang="zh-TW" dirty="0" smtClean="0"/>
              <a:t>Deploy,</a:t>
            </a:r>
            <a:r>
              <a:rPr lang="zh-TW" altLang="en-US" dirty="0" smtClean="0"/>
              <a:t>點擊</a:t>
            </a:r>
            <a:r>
              <a:rPr lang="en-US" altLang="zh-TW" dirty="0" smtClean="0"/>
              <a:t>inject </a:t>
            </a:r>
            <a:r>
              <a:rPr lang="zh-TW" altLang="en-US" dirty="0" smtClean="0"/>
              <a:t>方框</a:t>
            </a:r>
            <a:endParaRPr lang="en-US" altLang="zh-TW" dirty="0"/>
          </a:p>
          <a:p>
            <a:r>
              <a:rPr lang="zh-TW" altLang="en-US" dirty="0" smtClean="0"/>
              <a:t>於</a:t>
            </a:r>
            <a:r>
              <a:rPr lang="en-US" altLang="zh-TW" dirty="0" smtClean="0"/>
              <a:t>debug</a:t>
            </a:r>
            <a:r>
              <a:rPr lang="zh-TW" altLang="en-US" dirty="0" smtClean="0"/>
              <a:t>視窗觀察</a:t>
            </a:r>
            <a:r>
              <a:rPr lang="en-US" altLang="zh-TW" dirty="0" smtClean="0"/>
              <a:t>payload</a:t>
            </a:r>
            <a:r>
              <a:rPr lang="zh-TW" altLang="en-US" dirty="0" smtClean="0"/>
              <a:t>資料</a:t>
            </a:r>
            <a:endParaRPr lang="zh-TW" altLang="en-US" dirty="0"/>
          </a:p>
        </p:txBody>
      </p:sp>
      <p:sp>
        <p:nvSpPr>
          <p:cNvPr id="9" name="圓角矩形 8"/>
          <p:cNvSpPr/>
          <p:nvPr/>
        </p:nvSpPr>
        <p:spPr>
          <a:xfrm>
            <a:off x="4421688" y="3704720"/>
            <a:ext cx="851770" cy="80274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/>
        </p:nvSpPr>
        <p:spPr>
          <a:xfrm>
            <a:off x="4421688" y="5392032"/>
            <a:ext cx="851770" cy="80274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88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CFDB-1BF4-D04C-B4EC-0A9B24BE85B0}" type="slidenum">
              <a:rPr kumimoji="1" lang="zh-TW" altLang="en-US" smtClean="0"/>
              <a:t>29</a:t>
            </a:fld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54296" y="2437208"/>
            <a:ext cx="8229600" cy="47083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smtClean="0"/>
              <a:t>			MQTT</a:t>
            </a:r>
            <a:r>
              <a:rPr lang="zh-TW" altLang="en-US" dirty="0" smtClean="0"/>
              <a:t>訊息</a:t>
            </a:r>
            <a:r>
              <a:rPr lang="zh-TW" altLang="en-US" dirty="0"/>
              <a:t>佇列遙測</a:t>
            </a:r>
            <a:r>
              <a:rPr lang="zh-TW" altLang="en-US" dirty="0" smtClean="0"/>
              <a:t>傳輸</a:t>
            </a:r>
            <a:endParaRPr lang="zh-TW" altLang="en-US" sz="4000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07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511300"/>
            <a:ext cx="8229600" cy="3887417"/>
          </a:xfrm>
        </p:spPr>
        <p:txBody>
          <a:bodyPr>
            <a:normAutofit/>
          </a:bodyPr>
          <a:lstStyle/>
          <a:p>
            <a:pPr fontAlgn="base"/>
            <a:r>
              <a:rPr lang="en-US" altLang="zh-TW" dirty="0" smtClean="0"/>
              <a:t>NODE RED</a:t>
            </a:r>
            <a:r>
              <a:rPr lang="zh-TW" altLang="en-US" dirty="0" smtClean="0"/>
              <a:t>底層</a:t>
            </a:r>
            <a:r>
              <a:rPr lang="zh-TW" altLang="en-US" dirty="0"/>
              <a:t>為</a:t>
            </a:r>
            <a:r>
              <a:rPr lang="en-US" altLang="zh-TW" dirty="0"/>
              <a:t>Node.js</a:t>
            </a:r>
            <a:r>
              <a:rPr lang="zh-TW" altLang="en-US" dirty="0" smtClean="0"/>
              <a:t>，</a:t>
            </a:r>
            <a:r>
              <a:rPr lang="zh-TW" altLang="en-US" dirty="0"/>
              <a:t>以</a:t>
            </a:r>
            <a:r>
              <a:rPr lang="zh-TW" altLang="en-US" dirty="0" smtClean="0"/>
              <a:t>瀏覽器作為使者</a:t>
            </a:r>
            <a:r>
              <a:rPr lang="zh-TW" altLang="en-US" dirty="0"/>
              <a:t>操作</a:t>
            </a:r>
            <a:r>
              <a:rPr lang="zh-TW" altLang="en-US" dirty="0" smtClean="0"/>
              <a:t>介面。透過</a:t>
            </a:r>
            <a:r>
              <a:rPr lang="zh-TW" altLang="en-US" dirty="0"/>
              <a:t>拖拉及設定各種</a:t>
            </a:r>
            <a:r>
              <a:rPr lang="zh-TW" altLang="en-US" dirty="0" smtClean="0"/>
              <a:t>節點的</a:t>
            </a:r>
            <a:r>
              <a:rPr lang="zh-TW" altLang="en-US" dirty="0"/>
              <a:t>方式</a:t>
            </a:r>
            <a:r>
              <a:rPr lang="zh-TW" altLang="en-US" dirty="0" smtClean="0"/>
              <a:t>，大部分功能都不須寫程式就</a:t>
            </a:r>
            <a:r>
              <a:rPr lang="zh-TW" altLang="en-US" dirty="0"/>
              <a:t>能</a:t>
            </a:r>
            <a:r>
              <a:rPr lang="zh-TW" altLang="en-US" dirty="0" smtClean="0"/>
              <a:t>完成設計，這是最近</a:t>
            </a:r>
            <a:r>
              <a:rPr lang="zh-TW" altLang="en-US" dirty="0"/>
              <a:t>很熱門</a:t>
            </a:r>
            <a:r>
              <a:rPr lang="zh-TW" altLang="en-US" dirty="0" smtClean="0"/>
              <a:t>的視覺化程式設計語言（</a:t>
            </a:r>
            <a:r>
              <a:rPr lang="en-US" altLang="zh-TW" dirty="0"/>
              <a:t>Visual Programming Language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marL="0" indent="0" fontAlgn="base">
              <a:buNone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14B2C7-E192-4A8A-A913-00315B439E0F}" type="slidenum">
              <a:rPr lang="en-US" altLang="zh-TW" smtClean="0"/>
              <a:pPr>
                <a:defRPr/>
              </a:pPr>
              <a:t>3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0757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CFDB-1BF4-D04C-B4EC-0A9B24BE85B0}" type="slidenum">
              <a:rPr kumimoji="1" lang="zh-TW" altLang="en-US" smtClean="0"/>
              <a:t>30</a:t>
            </a:fld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87743"/>
            <a:ext cx="8229600" cy="4708366"/>
          </a:xfrm>
        </p:spPr>
        <p:txBody>
          <a:bodyPr/>
          <a:lstStyle/>
          <a:p>
            <a:r>
              <a:rPr lang="en-US" altLang="zh-TW" dirty="0" smtClean="0"/>
              <a:t>MQTT</a:t>
            </a:r>
            <a:r>
              <a:rPr lang="en-US" altLang="zh-TW" dirty="0"/>
              <a:t>(Message Queueing Telemetry Transport)</a:t>
            </a:r>
            <a:r>
              <a:rPr lang="zh-TW" altLang="en-US" dirty="0" smtClean="0"/>
              <a:t>是</a:t>
            </a:r>
            <a:r>
              <a:rPr lang="zh-TW" altLang="en-US" dirty="0"/>
              <a:t>由</a:t>
            </a:r>
            <a:r>
              <a:rPr lang="en-US" altLang="zh-TW" dirty="0"/>
              <a:t>IBM</a:t>
            </a:r>
            <a:r>
              <a:rPr lang="zh-TW" altLang="en-US" dirty="0"/>
              <a:t>的</a:t>
            </a:r>
            <a:r>
              <a:rPr lang="en-US" altLang="zh-TW" dirty="0"/>
              <a:t>Andy Stanford-Clark</a:t>
            </a:r>
            <a:r>
              <a:rPr lang="zh-TW" altLang="en-US" dirty="0"/>
              <a:t>博士</a:t>
            </a:r>
            <a:r>
              <a:rPr lang="zh-TW" altLang="en-US" dirty="0" smtClean="0"/>
              <a:t>和</a:t>
            </a:r>
            <a:r>
              <a:rPr lang="en-US" altLang="zh-TW" dirty="0" err="1" smtClean="0"/>
              <a:t>Arcom</a:t>
            </a:r>
            <a:r>
              <a:rPr lang="zh-TW" altLang="en-US" dirty="0" smtClean="0"/>
              <a:t>的</a:t>
            </a:r>
            <a:r>
              <a:rPr lang="en-US" altLang="zh-TW" dirty="0"/>
              <a:t>Arlen Nipper</a:t>
            </a:r>
            <a:r>
              <a:rPr lang="zh-TW" altLang="en-US" dirty="0"/>
              <a:t>博士於</a:t>
            </a:r>
            <a:r>
              <a:rPr lang="en-US" altLang="zh-TW" dirty="0"/>
              <a:t>1999</a:t>
            </a:r>
            <a:r>
              <a:rPr lang="zh-TW" altLang="en-US" dirty="0"/>
              <a:t>年發明的通訊協定。他們當時是為了在狹窄的網路頻寬和微小電力損耗的需求前提之下，提供石油管線感測器和人造衛星之間一個</a:t>
            </a:r>
            <a:r>
              <a:rPr lang="zh-TW" altLang="en-US" b="1" dirty="0"/>
              <a:t>輕量、可靠的二進制通訊協定</a:t>
            </a:r>
            <a:r>
              <a:rPr lang="zh-TW" altLang="en-US" dirty="0"/>
              <a:t>。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317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CFDB-1BF4-D04C-B4EC-0A9B24BE85B0}" type="slidenum">
              <a:rPr kumimoji="1" lang="zh-TW" altLang="en-US" smtClean="0"/>
              <a:t>31</a:t>
            </a:fld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83555"/>
            <a:ext cx="8229600" cy="4708366"/>
          </a:xfrm>
        </p:spPr>
        <p:txBody>
          <a:bodyPr/>
          <a:lstStyle/>
          <a:p>
            <a:r>
              <a:rPr lang="zh-TW" altLang="en-US" dirty="0" smtClean="0"/>
              <a:t>學</a:t>
            </a:r>
            <a:r>
              <a:rPr lang="en-US" altLang="zh-TW" dirty="0" smtClean="0"/>
              <a:t>NODE RED</a:t>
            </a:r>
            <a:r>
              <a:rPr lang="zh-TW" altLang="en-US" dirty="0" smtClean="0"/>
              <a:t>一定要會懂得</a:t>
            </a:r>
            <a:r>
              <a:rPr lang="en-US" altLang="zh-TW" dirty="0" smtClean="0"/>
              <a:t>MQTT</a:t>
            </a:r>
            <a:r>
              <a:rPr lang="zh-TW" altLang="en-US" dirty="0" smtClean="0"/>
              <a:t>架構</a:t>
            </a:r>
            <a:endParaRPr lang="zh-TW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025" y="2289850"/>
            <a:ext cx="493395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476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CFDB-1BF4-D04C-B4EC-0A9B24BE85B0}" type="slidenum">
              <a:rPr kumimoji="1" lang="zh-TW" altLang="en-US" smtClean="0"/>
              <a:t>32</a:t>
            </a:fld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72149"/>
            <a:ext cx="8229600" cy="4708366"/>
          </a:xfrm>
        </p:spPr>
        <p:txBody>
          <a:bodyPr/>
          <a:lstStyle/>
          <a:p>
            <a:r>
              <a:rPr lang="en-US" altLang="zh-TW" dirty="0"/>
              <a:t>MQTT</a:t>
            </a:r>
            <a:r>
              <a:rPr lang="zh-TW" altLang="en-US" dirty="0" smtClean="0"/>
              <a:t>協議</a:t>
            </a:r>
            <a:r>
              <a:rPr lang="zh-TW" altLang="en-US" dirty="0"/>
              <a:t>是</a:t>
            </a:r>
            <a:r>
              <a:rPr lang="zh-TW" altLang="en-US" dirty="0" smtClean="0"/>
              <a:t>基於</a:t>
            </a:r>
            <a:r>
              <a:rPr lang="en-US" altLang="zh-TW" dirty="0"/>
              <a:t>TCP / IP</a:t>
            </a:r>
            <a:r>
              <a:rPr lang="zh-TW" altLang="en-US" dirty="0" smtClean="0"/>
              <a:t>的上層，推播端和訂閱端都</a:t>
            </a:r>
            <a:r>
              <a:rPr lang="zh-TW" altLang="en-US" dirty="0"/>
              <a:t>需要具有</a:t>
            </a:r>
            <a:r>
              <a:rPr lang="en-US" altLang="zh-TW" dirty="0"/>
              <a:t>TCP / </a:t>
            </a:r>
            <a:r>
              <a:rPr lang="en-US" altLang="zh-TW" dirty="0" smtClean="0"/>
              <a:t>IP</a:t>
            </a:r>
            <a:r>
              <a:rPr lang="zh-TW" altLang="en-US" dirty="0"/>
              <a:t> </a:t>
            </a:r>
            <a:r>
              <a:rPr lang="en-US" altLang="zh-TW" dirty="0" smtClean="0"/>
              <a:t>stack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70" y="3333987"/>
            <a:ext cx="5261845" cy="2540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141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CFDB-1BF4-D04C-B4EC-0A9B24BE85B0}" type="slidenum">
              <a:rPr kumimoji="1" lang="zh-TW" altLang="en-US" smtClean="0"/>
              <a:t>33</a:t>
            </a:fld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59608"/>
            <a:ext cx="8229600" cy="4708366"/>
          </a:xfrm>
        </p:spPr>
        <p:txBody>
          <a:bodyPr/>
          <a:lstStyle/>
          <a:p>
            <a:r>
              <a:rPr lang="en-US" altLang="zh-TW" dirty="0" smtClean="0"/>
              <a:t>MQTT</a:t>
            </a:r>
            <a:r>
              <a:rPr lang="zh-TW" altLang="en-US" dirty="0" smtClean="0"/>
              <a:t>網路架構</a:t>
            </a:r>
            <a:endParaRPr lang="zh-TW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800" y="2649255"/>
            <a:ext cx="6655472" cy="2837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590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CFDB-1BF4-D04C-B4EC-0A9B24BE85B0}" type="slidenum">
              <a:rPr kumimoji="1" lang="zh-TW" altLang="en-US" smtClean="0"/>
              <a:t>34</a:t>
            </a:fld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16870" y="2467716"/>
            <a:ext cx="8229600" cy="47083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 smtClean="0"/>
              <a:t>NODE RED</a:t>
            </a:r>
            <a:r>
              <a:rPr lang="zh-TW" altLang="en-US" sz="4000" dirty="0" smtClean="0"/>
              <a:t>使用</a:t>
            </a:r>
            <a:r>
              <a:rPr lang="en-US" altLang="zh-TW" sz="4000" dirty="0" smtClean="0"/>
              <a:t>MQTT </a:t>
            </a:r>
            <a:r>
              <a:rPr lang="en-US" altLang="zh-TW" sz="4000" dirty="0" smtClean="0"/>
              <a:t> </a:t>
            </a:r>
            <a:r>
              <a:rPr lang="en-US" altLang="zh-TW" sz="4000" dirty="0" smtClean="0"/>
              <a:t>node</a:t>
            </a:r>
          </a:p>
          <a:p>
            <a:pPr marL="0" indent="0">
              <a:buNone/>
            </a:pPr>
            <a:r>
              <a:rPr lang="en-US" altLang="zh-TW" sz="4000" dirty="0"/>
              <a:t>	</a:t>
            </a:r>
            <a:r>
              <a:rPr lang="en-US" altLang="zh-TW" sz="4000" dirty="0" smtClean="0"/>
              <a:t>	   </a:t>
            </a:r>
            <a:r>
              <a:rPr lang="zh-TW" altLang="en-US" sz="4000" dirty="0" smtClean="0"/>
              <a:t>做訊息推播</a:t>
            </a:r>
            <a:r>
              <a:rPr lang="en-US" altLang="zh-TW" sz="4000" dirty="0" smtClean="0"/>
              <a:t>/</a:t>
            </a:r>
            <a:r>
              <a:rPr lang="zh-TW" altLang="en-US" sz="4000" dirty="0" smtClean="0"/>
              <a:t>訂閱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6413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CFDB-1BF4-D04C-B4EC-0A9B24BE85B0}" type="slidenum">
              <a:rPr kumimoji="1" lang="zh-TW" altLang="en-US" smtClean="0"/>
              <a:t>35</a:t>
            </a:fld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72681"/>
            <a:ext cx="8229600" cy="4708366"/>
          </a:xfrm>
        </p:spPr>
        <p:txBody>
          <a:bodyPr/>
          <a:lstStyle/>
          <a:p>
            <a:r>
              <a:rPr lang="zh-TW" altLang="en-US" dirty="0"/>
              <a:t>建立下列</a:t>
            </a:r>
            <a:r>
              <a:rPr lang="en-US" altLang="zh-TW" dirty="0"/>
              <a:t>NODE</a:t>
            </a:r>
            <a:r>
              <a:rPr lang="zh-TW" altLang="en-US" dirty="0"/>
              <a:t>連線</a:t>
            </a:r>
          </a:p>
          <a:p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379" y="1890712"/>
            <a:ext cx="5414195" cy="397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8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881" y="2329125"/>
            <a:ext cx="6572250" cy="373380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CFDB-1BF4-D04C-B4EC-0A9B24BE85B0}" type="slidenum">
              <a:rPr kumimoji="1" lang="zh-TW" altLang="en-US" smtClean="0"/>
              <a:t>36</a:t>
            </a:fld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061134"/>
            <a:ext cx="8229600" cy="4708366"/>
          </a:xfrm>
        </p:spPr>
        <p:txBody>
          <a:bodyPr/>
          <a:lstStyle/>
          <a:p>
            <a:r>
              <a:rPr lang="zh-TW" altLang="en-US" dirty="0" smtClean="0"/>
              <a:t>於</a:t>
            </a:r>
            <a:r>
              <a:rPr lang="en-US" altLang="zh-TW" dirty="0" err="1" smtClean="0"/>
              <a:t>mqtt</a:t>
            </a:r>
            <a:r>
              <a:rPr lang="en-US" altLang="zh-TW" dirty="0" smtClean="0"/>
              <a:t> in node</a:t>
            </a:r>
            <a:r>
              <a:rPr lang="zh-TW" altLang="en-US" dirty="0" smtClean="0"/>
              <a:t>輸入</a:t>
            </a:r>
            <a:r>
              <a:rPr lang="en-US" altLang="zh-TW" dirty="0" smtClean="0"/>
              <a:t>TOPIC</a:t>
            </a:r>
            <a:r>
              <a:rPr lang="zh-TW" altLang="en-US" dirty="0" smtClean="0"/>
              <a:t>內容</a:t>
            </a:r>
            <a:r>
              <a:rPr lang="en-US" altLang="zh-TW" dirty="0" smtClean="0"/>
              <a:t>,</a:t>
            </a:r>
            <a:r>
              <a:rPr lang="zh-TW" altLang="en-US" dirty="0" smtClean="0"/>
              <a:t>並且點選圈處編輯</a:t>
            </a:r>
            <a:r>
              <a:rPr lang="en-US" altLang="zh-TW" dirty="0" smtClean="0"/>
              <a:t>SERVER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6936288" y="3620011"/>
            <a:ext cx="717116" cy="4509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070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CFDB-1BF4-D04C-B4EC-0A9B24BE85B0}" type="slidenum">
              <a:rPr kumimoji="1" lang="zh-TW" altLang="en-US" smtClean="0"/>
              <a:t>37</a:t>
            </a:fld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20586"/>
            <a:ext cx="8229600" cy="4708366"/>
          </a:xfrm>
        </p:spPr>
        <p:txBody>
          <a:bodyPr/>
          <a:lstStyle/>
          <a:p>
            <a:r>
              <a:rPr lang="zh-TW" altLang="en-US" dirty="0" smtClean="0"/>
              <a:t>輸入</a:t>
            </a:r>
            <a:r>
              <a:rPr lang="en-US" altLang="zh-TW" dirty="0" smtClean="0"/>
              <a:t>MQTT SERVER,PORT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582919"/>
            <a:ext cx="769620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4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CFDB-1BF4-D04C-B4EC-0A9B24BE85B0}" type="slidenum">
              <a:rPr kumimoji="1" lang="zh-TW" altLang="en-US" smtClean="0"/>
              <a:t>38</a:t>
            </a:fld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0590" y="859111"/>
            <a:ext cx="8010395" cy="4390450"/>
          </a:xfrm>
        </p:spPr>
        <p:txBody>
          <a:bodyPr>
            <a:normAutofit/>
          </a:bodyPr>
          <a:lstStyle/>
          <a:p>
            <a:r>
              <a:rPr lang="zh-TW" altLang="en-US" sz="2800" dirty="0" smtClean="0"/>
              <a:t>點選</a:t>
            </a:r>
            <a:r>
              <a:rPr lang="en-US" altLang="zh-TW" sz="2800" dirty="0" smtClean="0"/>
              <a:t>inject node</a:t>
            </a:r>
            <a:r>
              <a:rPr lang="zh-TW" altLang="en-US" sz="2800" dirty="0" smtClean="0"/>
              <a:t>時間戳記</a:t>
            </a:r>
            <a:r>
              <a:rPr lang="en-US" altLang="zh-TW" sz="2800" dirty="0"/>
              <a:t>,</a:t>
            </a:r>
            <a:r>
              <a:rPr lang="zh-TW" altLang="en-US" sz="2800" dirty="0" smtClean="0"/>
              <a:t>再</a:t>
            </a:r>
            <a:r>
              <a:rPr lang="zh-TW" altLang="en-US" sz="2800" dirty="0" smtClean="0"/>
              <a:t>透過</a:t>
            </a:r>
            <a:r>
              <a:rPr lang="en-US" altLang="zh-TW" sz="2800" dirty="0" smtClean="0"/>
              <a:t>debug</a:t>
            </a:r>
            <a:r>
              <a:rPr lang="zh-TW" altLang="en-US" sz="2800" dirty="0" smtClean="0"/>
              <a:t>視窗</a:t>
            </a:r>
            <a:r>
              <a:rPr lang="zh-TW" altLang="en-US" sz="2800" dirty="0" smtClean="0"/>
              <a:t>觀察</a:t>
            </a:r>
            <a:r>
              <a:rPr lang="en-US" altLang="zh-TW" sz="2800" dirty="0" smtClean="0"/>
              <a:t>MQTT </a:t>
            </a:r>
            <a:r>
              <a:rPr lang="en-US" altLang="zh-TW" sz="2800" dirty="0" smtClean="0"/>
              <a:t>in node</a:t>
            </a:r>
            <a:r>
              <a:rPr lang="zh-TW" altLang="en-US" sz="2800" dirty="0" smtClean="0"/>
              <a:t>收到</a:t>
            </a:r>
            <a:r>
              <a:rPr lang="en-US" altLang="zh-TW" sz="2800" dirty="0" err="1" smtClean="0"/>
              <a:t>msg.</a:t>
            </a:r>
            <a:r>
              <a:rPr lang="en-US" altLang="zh-TW" sz="2800" dirty="0" err="1" smtClean="0"/>
              <a:t>payload</a:t>
            </a:r>
            <a:r>
              <a:rPr lang="zh-TW" altLang="en-US" sz="2800" dirty="0" smtClean="0"/>
              <a:t>的內容</a:t>
            </a:r>
            <a:endParaRPr lang="zh-TW" altLang="en-US" sz="2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677" y="2507850"/>
            <a:ext cx="4378220" cy="329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3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CFDB-1BF4-D04C-B4EC-0A9B24BE85B0}" type="slidenum">
              <a:rPr kumimoji="1" lang="zh-TW" altLang="en-US" smtClean="0"/>
              <a:t>39</a:t>
            </a:fld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20586"/>
            <a:ext cx="8010395" cy="4390450"/>
          </a:xfrm>
        </p:spPr>
        <p:txBody>
          <a:bodyPr>
            <a:normAutofit/>
          </a:bodyPr>
          <a:lstStyle/>
          <a:p>
            <a:r>
              <a:rPr lang="zh-TW" altLang="en-US" sz="2800" dirty="0" smtClean="0"/>
              <a:t>通常</a:t>
            </a:r>
            <a:r>
              <a:rPr lang="zh-TW" altLang="en-US" sz="2800" dirty="0"/>
              <a:t>物聯</a:t>
            </a:r>
            <a:r>
              <a:rPr lang="zh-TW" altLang="en-US" sz="2800" dirty="0" smtClean="0"/>
              <a:t>裝置會傳送不只一種功能類別的數據</a:t>
            </a:r>
            <a:r>
              <a:rPr lang="en-US" altLang="zh-TW" sz="2800" dirty="0" smtClean="0"/>
              <a:t>,</a:t>
            </a:r>
            <a:r>
              <a:rPr lang="zh-TW" altLang="en-US" sz="2800" dirty="0" smtClean="0"/>
              <a:t>所以在</a:t>
            </a:r>
            <a:r>
              <a:rPr lang="en-US" altLang="zh-TW" sz="2800" dirty="0" smtClean="0"/>
              <a:t>TOPIC</a:t>
            </a:r>
            <a:r>
              <a:rPr lang="zh-TW" altLang="en-US" sz="2800" dirty="0" smtClean="0"/>
              <a:t>後面會使用</a:t>
            </a:r>
            <a:r>
              <a:rPr lang="en-US" altLang="zh-TW" sz="2800" dirty="0" smtClean="0"/>
              <a:t>”</a:t>
            </a:r>
            <a:r>
              <a:rPr lang="zh-TW" altLang="en-US" sz="2800" dirty="0" smtClean="0"/>
              <a:t> </a:t>
            </a:r>
            <a:r>
              <a:rPr lang="en-US" altLang="zh-TW" sz="2800" dirty="0"/>
              <a:t>/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”</a:t>
            </a:r>
            <a:r>
              <a:rPr lang="zh-TW" altLang="en-US" sz="2800" dirty="0" smtClean="0"/>
              <a:t>來做為功能分類</a:t>
            </a:r>
            <a:r>
              <a:rPr lang="en-US" altLang="zh-TW" sz="2800" dirty="0" smtClean="0"/>
              <a:t>,</a:t>
            </a:r>
            <a:r>
              <a:rPr lang="zh-TW" altLang="en-US" sz="2800" dirty="0" smtClean="0"/>
              <a:t>以便</a:t>
            </a:r>
            <a:r>
              <a:rPr lang="en-US" altLang="zh-TW" sz="2800" dirty="0" smtClean="0"/>
              <a:t>NODE RED</a:t>
            </a:r>
            <a:r>
              <a:rPr lang="zh-TW" altLang="en-US" sz="2800" dirty="0" smtClean="0"/>
              <a:t>設計者可以方便管理</a:t>
            </a:r>
            <a:r>
              <a:rPr lang="en-US" altLang="zh-TW" sz="2800" dirty="0" smtClean="0"/>
              <a:t>MQTT</a:t>
            </a:r>
            <a:r>
              <a:rPr lang="zh-TW" altLang="en-US" sz="2800" dirty="0" smtClean="0"/>
              <a:t>的訊息種類</a:t>
            </a:r>
            <a:r>
              <a:rPr lang="en-US" altLang="zh-TW" sz="2800" dirty="0" smtClean="0"/>
              <a:t>(</a:t>
            </a:r>
            <a:r>
              <a:rPr lang="zh-TW" altLang="en-US" sz="2800" dirty="0" smtClean="0"/>
              <a:t>如同電腦檔案目錄結構</a:t>
            </a:r>
            <a:r>
              <a:rPr lang="en-US" altLang="zh-TW" sz="2800" dirty="0" smtClean="0"/>
              <a:t>)</a:t>
            </a:r>
            <a:endParaRPr lang="zh-TW" altLang="en-US" sz="2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565" y="2620046"/>
            <a:ext cx="5575663" cy="423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 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40206" y="1470315"/>
            <a:ext cx="8229600" cy="1156744"/>
          </a:xfrm>
        </p:spPr>
        <p:txBody>
          <a:bodyPr>
            <a:normAutofit/>
          </a:bodyPr>
          <a:lstStyle/>
          <a:p>
            <a:pPr fontAlgn="base"/>
            <a:r>
              <a:rPr lang="zh-TW" altLang="en-US" dirty="0" smtClean="0"/>
              <a:t>物</a:t>
            </a:r>
            <a:r>
              <a:rPr lang="zh-TW" altLang="en-US" dirty="0"/>
              <a:t>聯網</a:t>
            </a:r>
            <a:r>
              <a:rPr lang="zh-TW" altLang="en-US" dirty="0" smtClean="0"/>
              <a:t>領域的視覺化</a:t>
            </a:r>
            <a:r>
              <a:rPr lang="zh-TW" altLang="en-US" dirty="0"/>
              <a:t>界面</a:t>
            </a:r>
            <a:r>
              <a:rPr lang="zh-TW" altLang="en-US" dirty="0" smtClean="0"/>
              <a:t>開發</a:t>
            </a:r>
            <a:r>
              <a:rPr lang="zh-TW" altLang="en-US" dirty="0"/>
              <a:t>軟體</a:t>
            </a:r>
            <a:r>
              <a:rPr lang="zh-TW" altLang="en-US" dirty="0" smtClean="0"/>
              <a:t>比較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14B2C7-E192-4A8A-A913-00315B439E0F}" type="slidenum">
              <a:rPr lang="en-US" altLang="zh-TW" smtClean="0"/>
              <a:pPr>
                <a:defRPr/>
              </a:pPr>
              <a:t>4</a:t>
            </a:fld>
            <a:endParaRPr lang="en-US" altLang="zh-TW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877824"/>
              </p:ext>
            </p:extLst>
          </p:nvPr>
        </p:nvGraphicFramePr>
        <p:xfrm>
          <a:off x="940206" y="2817969"/>
          <a:ext cx="7452233" cy="26642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654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4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88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1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3839">
                <a:tc>
                  <a:txBody>
                    <a:bodyPr/>
                    <a:lstStyle/>
                    <a:p>
                      <a:endParaRPr lang="zh-TW" sz="2000" kern="100" dirty="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Node-RED(IBM)</a:t>
                      </a:r>
                      <a:endParaRPr lang="zh-TW" sz="20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Scratch(MIT)</a:t>
                      </a:r>
                      <a:endParaRPr lang="zh-TW" sz="20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Blockly(GOOGLE)</a:t>
                      </a:r>
                      <a:endParaRPr lang="zh-TW" sz="20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081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000" kern="0" dirty="0">
                          <a:effectLst/>
                        </a:rPr>
                        <a:t>優點</a:t>
                      </a:r>
                      <a:endParaRPr lang="zh-TW" sz="20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0" dirty="0">
                          <a:effectLst/>
                        </a:rPr>
                        <a:t>多種現成</a:t>
                      </a:r>
                      <a:r>
                        <a:rPr lang="en-US" sz="2000" kern="0" dirty="0">
                          <a:effectLst/>
                        </a:rPr>
                        <a:t>API</a:t>
                      </a:r>
                      <a:r>
                        <a:rPr lang="zh-TW" sz="2000" kern="0" dirty="0">
                          <a:effectLst/>
                        </a:rPr>
                        <a:t>、可快速應用及驗證功能</a:t>
                      </a:r>
                      <a:endParaRPr lang="zh-TW" sz="2000" kern="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0" dirty="0">
                          <a:effectLst/>
                        </a:rPr>
                        <a:t>功能易擴充</a:t>
                      </a:r>
                      <a:endParaRPr lang="zh-TW" sz="20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0" dirty="0">
                          <a:effectLst/>
                        </a:rPr>
                        <a:t>易學、有趣圖案</a:t>
                      </a:r>
                      <a:endParaRPr lang="zh-TW" sz="20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0" dirty="0">
                          <a:effectLst/>
                        </a:rPr>
                        <a:t>易學、網頁操作</a:t>
                      </a:r>
                      <a:endParaRPr lang="zh-TW" sz="20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19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000" kern="0">
                          <a:effectLst/>
                        </a:rPr>
                        <a:t>特色</a:t>
                      </a:r>
                      <a:endParaRPr lang="zh-TW" sz="20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0">
                          <a:effectLst/>
                        </a:rPr>
                        <a:t>樹梅派物聯網應用</a:t>
                      </a:r>
                      <a:endParaRPr lang="zh-TW" sz="20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0">
                          <a:effectLst/>
                        </a:rPr>
                        <a:t>程式教學、</a:t>
                      </a:r>
                      <a:r>
                        <a:rPr lang="en-US" sz="2000" kern="0">
                          <a:effectLst/>
                        </a:rPr>
                        <a:t>Arduino control</a:t>
                      </a:r>
                      <a:endParaRPr lang="zh-TW" sz="20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Arduino control</a:t>
                      </a:r>
                      <a:endParaRPr lang="zh-TW" sz="20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717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CFDB-1BF4-D04C-B4EC-0A9B24BE85B0}" type="slidenum">
              <a:rPr kumimoji="1" lang="zh-TW" altLang="en-US" smtClean="0"/>
              <a:t>40</a:t>
            </a:fld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92782" y="2414965"/>
            <a:ext cx="8229600" cy="47083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 smtClean="0"/>
              <a:t>NODE RED</a:t>
            </a:r>
            <a:r>
              <a:rPr lang="zh-TW" altLang="en-US" sz="4000" dirty="0" smtClean="0"/>
              <a:t>使用</a:t>
            </a:r>
            <a:r>
              <a:rPr lang="en-US" altLang="zh-TW" sz="4000" dirty="0" smtClean="0"/>
              <a:t>MQTT </a:t>
            </a:r>
            <a:r>
              <a:rPr lang="en-US" altLang="zh-TW" sz="4000" dirty="0" smtClean="0"/>
              <a:t>node</a:t>
            </a:r>
          </a:p>
          <a:p>
            <a:pPr marL="0" indent="0">
              <a:buNone/>
            </a:pPr>
            <a:r>
              <a:rPr lang="en-US" altLang="zh-TW" sz="4000" dirty="0" smtClean="0"/>
              <a:t>			</a:t>
            </a:r>
            <a:r>
              <a:rPr lang="zh-TW" altLang="en-US" sz="4000" dirty="0" smtClean="0"/>
              <a:t>做物件訊息推</a:t>
            </a:r>
            <a:r>
              <a:rPr lang="zh-TW" altLang="en-US" sz="4000" dirty="0" smtClean="0"/>
              <a:t>播</a:t>
            </a:r>
            <a:r>
              <a:rPr lang="en-US" altLang="zh-TW" sz="4000" dirty="0" smtClean="0"/>
              <a:t>/</a:t>
            </a:r>
            <a:r>
              <a:rPr lang="zh-TW" altLang="en-US" sz="4000" dirty="0" smtClean="0"/>
              <a:t>訂閱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45538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CFDB-1BF4-D04C-B4EC-0A9B24BE85B0}" type="slidenum">
              <a:rPr kumimoji="1" lang="zh-TW" altLang="en-US" smtClean="0"/>
              <a:t>41</a:t>
            </a:fld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6405" y="1588223"/>
            <a:ext cx="8010395" cy="3162898"/>
          </a:xfrm>
        </p:spPr>
        <p:txBody>
          <a:bodyPr>
            <a:normAutofit/>
          </a:bodyPr>
          <a:lstStyle/>
          <a:p>
            <a:r>
              <a:rPr lang="zh-TW" altLang="en-US" sz="2400" dirty="0" smtClean="0"/>
              <a:t>點</a:t>
            </a:r>
            <a:r>
              <a:rPr lang="zh-TW" altLang="en-US" sz="2400" dirty="0" smtClean="0"/>
              <a:t>擊兩次</a:t>
            </a:r>
            <a:r>
              <a:rPr lang="en-US" altLang="zh-TW" sz="2400" dirty="0" smtClean="0"/>
              <a:t>inject node,</a:t>
            </a:r>
            <a:r>
              <a:rPr lang="zh-TW" altLang="en-US" sz="2400" dirty="0" smtClean="0"/>
              <a:t>輸入</a:t>
            </a:r>
            <a:r>
              <a:rPr lang="zh-TW" altLang="en-US" sz="2400" dirty="0" smtClean="0"/>
              <a:t>以下</a:t>
            </a:r>
            <a:r>
              <a:rPr lang="zh-TW" altLang="en-US" sz="2400" dirty="0" smtClean="0"/>
              <a:t>內容</a:t>
            </a:r>
            <a:r>
              <a:rPr lang="en-US" altLang="zh-TW" sz="2400" dirty="0" smtClean="0"/>
              <a:t>,</a:t>
            </a:r>
            <a:r>
              <a:rPr lang="zh-TW" altLang="en-US" sz="2400" dirty="0" smtClean="0"/>
              <a:t>然後按下</a:t>
            </a:r>
            <a:r>
              <a:rPr lang="en-US" altLang="zh-TW" sz="2400" dirty="0" smtClean="0"/>
              <a:t>deploy</a:t>
            </a:r>
            <a:r>
              <a:rPr lang="zh-TW" altLang="en-US" sz="2400" dirty="0" smtClean="0"/>
              <a:t>佈署</a:t>
            </a:r>
            <a:endParaRPr lang="zh-TW" altLang="en-US" sz="2400" dirty="0"/>
          </a:p>
          <a:p>
            <a:endParaRPr lang="en-US" altLang="zh-TW" sz="2400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300" y="2172587"/>
            <a:ext cx="5828378" cy="3625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圓角矩形 8"/>
          <p:cNvSpPr/>
          <p:nvPr/>
        </p:nvSpPr>
        <p:spPr>
          <a:xfrm>
            <a:off x="3061634" y="3045761"/>
            <a:ext cx="2418502" cy="93945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945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CFDB-1BF4-D04C-B4EC-0A9B24BE85B0}" type="slidenum">
              <a:rPr kumimoji="1" lang="zh-TW" altLang="en-US" smtClean="0"/>
              <a:t>42</a:t>
            </a:fld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6405" y="1588223"/>
            <a:ext cx="8010395" cy="3162898"/>
          </a:xfrm>
        </p:spPr>
        <p:txBody>
          <a:bodyPr>
            <a:normAutofit/>
          </a:bodyPr>
          <a:lstStyle/>
          <a:p>
            <a:r>
              <a:rPr lang="zh-TW" altLang="en-US" sz="2400" dirty="0" smtClean="0"/>
              <a:t>點</a:t>
            </a:r>
            <a:r>
              <a:rPr lang="zh-TW" altLang="en-US" sz="2400" dirty="0" smtClean="0"/>
              <a:t>擊觸發</a:t>
            </a:r>
            <a:r>
              <a:rPr lang="en-US" altLang="zh-TW" sz="2400" dirty="0" smtClean="0"/>
              <a:t>inject node,</a:t>
            </a:r>
            <a:r>
              <a:rPr lang="zh-TW" altLang="en-US" sz="2400" dirty="0" smtClean="0"/>
              <a:t>查看</a:t>
            </a:r>
            <a:r>
              <a:rPr lang="en-US" altLang="zh-TW" sz="2400" dirty="0" smtClean="0"/>
              <a:t>debug node</a:t>
            </a:r>
            <a:r>
              <a:rPr lang="zh-TW" altLang="en-US" sz="2400" dirty="0" smtClean="0"/>
              <a:t>內容</a:t>
            </a:r>
            <a:endParaRPr lang="zh-TW" altLang="en-US" sz="2400" dirty="0"/>
          </a:p>
          <a:p>
            <a:endParaRPr lang="en-US" altLang="zh-TW" sz="2400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312" y="2518838"/>
            <a:ext cx="3915146" cy="2932748"/>
          </a:xfrm>
          <a:prstGeom prst="rect">
            <a:avLst/>
          </a:prstGeom>
        </p:spPr>
      </p:pic>
      <p:sp>
        <p:nvSpPr>
          <p:cNvPr id="8" name="圓角矩形 7"/>
          <p:cNvSpPr/>
          <p:nvPr/>
        </p:nvSpPr>
        <p:spPr>
          <a:xfrm>
            <a:off x="2121107" y="4336869"/>
            <a:ext cx="4107351" cy="13448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24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CFDB-1BF4-D04C-B4EC-0A9B24BE85B0}" type="slidenum">
              <a:rPr kumimoji="1" lang="zh-TW" altLang="en-US" smtClean="0"/>
              <a:t>43</a:t>
            </a:fld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0590" y="859111"/>
            <a:ext cx="8010395" cy="4390450"/>
          </a:xfrm>
        </p:spPr>
        <p:txBody>
          <a:bodyPr>
            <a:normAutofit/>
          </a:bodyPr>
          <a:lstStyle/>
          <a:p>
            <a:r>
              <a:rPr lang="zh-TW" altLang="en-US" sz="2800" dirty="0" smtClean="0"/>
              <a:t>增加</a:t>
            </a:r>
            <a:r>
              <a:rPr lang="en-US" altLang="zh-TW" sz="2800" dirty="0" err="1" smtClean="0"/>
              <a:t>json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node</a:t>
            </a:r>
            <a:r>
              <a:rPr lang="zh-TW" altLang="en-US" sz="2800" dirty="0" smtClean="0"/>
              <a:t>於</a:t>
            </a:r>
            <a:r>
              <a:rPr lang="en-US" altLang="zh-TW" sz="2800" dirty="0" err="1" smtClean="0"/>
              <a:t>mqtt</a:t>
            </a:r>
            <a:r>
              <a:rPr lang="en-US" altLang="zh-TW" sz="2800" dirty="0" smtClean="0"/>
              <a:t> in node</a:t>
            </a:r>
            <a:r>
              <a:rPr lang="zh-TW" altLang="en-US" sz="2800" dirty="0" smtClean="0"/>
              <a:t>之後</a:t>
            </a:r>
            <a:endParaRPr lang="zh-TW" altLang="en-US" sz="28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108" y="2034540"/>
            <a:ext cx="5987928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6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CFDB-1BF4-D04C-B4EC-0A9B24BE85B0}" type="slidenum">
              <a:rPr kumimoji="1" lang="zh-TW" altLang="en-US" smtClean="0"/>
              <a:t>44</a:t>
            </a:fld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0590" y="859111"/>
            <a:ext cx="8010395" cy="4390450"/>
          </a:xfrm>
        </p:spPr>
        <p:txBody>
          <a:bodyPr>
            <a:normAutofit/>
          </a:bodyPr>
          <a:lstStyle/>
          <a:p>
            <a:r>
              <a:rPr lang="zh-TW" altLang="en-US" sz="2800" dirty="0" smtClean="0"/>
              <a:t>點選</a:t>
            </a:r>
            <a:r>
              <a:rPr lang="en-US" altLang="zh-TW" sz="2800" dirty="0" smtClean="0"/>
              <a:t>inject node</a:t>
            </a:r>
            <a:r>
              <a:rPr lang="zh-TW" altLang="en-US" sz="2800" dirty="0" smtClean="0"/>
              <a:t>時間戳記</a:t>
            </a:r>
            <a:r>
              <a:rPr lang="en-US" altLang="zh-TW" sz="2800" dirty="0"/>
              <a:t>,</a:t>
            </a:r>
            <a:r>
              <a:rPr lang="zh-TW" altLang="en-US" sz="2800" dirty="0" smtClean="0"/>
              <a:t>再</a:t>
            </a:r>
            <a:r>
              <a:rPr lang="zh-TW" altLang="en-US" sz="2800" dirty="0" smtClean="0"/>
              <a:t>透過</a:t>
            </a:r>
            <a:r>
              <a:rPr lang="en-US" altLang="zh-TW" sz="2800" dirty="0" smtClean="0"/>
              <a:t>debug</a:t>
            </a:r>
            <a:r>
              <a:rPr lang="zh-TW" altLang="en-US" sz="2800" dirty="0" smtClean="0"/>
              <a:t>視窗</a:t>
            </a:r>
            <a:r>
              <a:rPr lang="zh-TW" altLang="en-US" sz="2800" dirty="0" smtClean="0"/>
              <a:t>觀察收到</a:t>
            </a:r>
            <a:r>
              <a:rPr lang="en-US" altLang="zh-TW" sz="2800" dirty="0" err="1" smtClean="0"/>
              <a:t>msg.</a:t>
            </a:r>
            <a:r>
              <a:rPr lang="en-US" altLang="zh-TW" sz="2800" dirty="0" err="1" smtClean="0"/>
              <a:t>payload</a:t>
            </a:r>
            <a:r>
              <a:rPr lang="zh-TW" altLang="en-US" sz="2800" dirty="0" smtClean="0"/>
              <a:t>的內容</a:t>
            </a:r>
            <a:endParaRPr lang="zh-TW" altLang="en-US" sz="28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587" y="2244422"/>
            <a:ext cx="4840531" cy="360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3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MQTT BROKER LIST</a:t>
            </a:r>
          </a:p>
          <a:p>
            <a:pPr marL="0" indent="0">
              <a:buNone/>
            </a:pPr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://mntolia.com/10-free-public-private-mqtt-brokers-for-testing-prototyping/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CFDB-1BF4-D04C-B4EC-0A9B24BE85B0}" type="slidenum">
              <a:rPr kumimoji="1" lang="zh-TW" altLang="en-US" smtClean="0"/>
              <a:t>45</a:t>
            </a:fld>
            <a:endParaRPr kumimoji="1"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87" y="3319462"/>
            <a:ext cx="743902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46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CFDB-1BF4-D04C-B4EC-0A9B24BE85B0}" type="slidenum">
              <a:rPr kumimoji="1" lang="zh-TW" altLang="en-US" smtClean="0"/>
              <a:t>46</a:t>
            </a:fld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963045" y="2767662"/>
            <a:ext cx="8229600" cy="47083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 smtClean="0"/>
              <a:t>NODE </a:t>
            </a:r>
            <a:r>
              <a:rPr lang="en-US" altLang="zh-TW" sz="4000" dirty="0" smtClean="0"/>
              <a:t>RED Dashboard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17143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658432"/>
            <a:ext cx="8229600" cy="4708366"/>
          </a:xfrm>
        </p:spPr>
        <p:txBody>
          <a:bodyPr/>
          <a:lstStyle/>
          <a:p>
            <a:r>
              <a:rPr lang="en-US" altLang="zh-TW" dirty="0" smtClean="0"/>
              <a:t>Button node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CFDB-1BF4-D04C-B4EC-0A9B24BE85B0}" type="slidenum">
              <a:rPr kumimoji="1" lang="zh-TW" altLang="en-US" smtClean="0"/>
              <a:t>47</a:t>
            </a:fld>
            <a:endParaRPr kumimoji="1"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52" y="1432736"/>
            <a:ext cx="8516295" cy="525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8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658432"/>
            <a:ext cx="8229600" cy="4708366"/>
          </a:xfrm>
        </p:spPr>
        <p:txBody>
          <a:bodyPr/>
          <a:lstStyle/>
          <a:p>
            <a:r>
              <a:rPr lang="en-US" altLang="zh-TW" dirty="0" smtClean="0"/>
              <a:t>numeric node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CFDB-1BF4-D04C-B4EC-0A9B24BE85B0}" type="slidenum">
              <a:rPr kumimoji="1" lang="zh-TW" altLang="en-US" smtClean="0"/>
              <a:t>48</a:t>
            </a:fld>
            <a:endParaRPr kumimoji="1"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2413"/>
            <a:ext cx="9144000" cy="564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4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658432"/>
            <a:ext cx="8229600" cy="4708366"/>
          </a:xfrm>
        </p:spPr>
        <p:txBody>
          <a:bodyPr/>
          <a:lstStyle/>
          <a:p>
            <a:r>
              <a:rPr lang="en-US" altLang="zh-TW" dirty="0" smtClean="0"/>
              <a:t>chart node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CFDB-1BF4-D04C-B4EC-0A9B24BE85B0}" type="slidenum">
              <a:rPr kumimoji="1" lang="zh-TW" altLang="en-US" smtClean="0"/>
              <a:t>49</a:t>
            </a:fld>
            <a:endParaRPr kumimoji="1"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2413"/>
            <a:ext cx="9144000" cy="564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8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CFDB-1BF4-D04C-B4EC-0A9B24BE85B0}" type="slidenum">
              <a:rPr kumimoji="1" lang="zh-TW" altLang="en-US" smtClean="0"/>
              <a:t>5</a:t>
            </a:fld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11347" y="2475892"/>
            <a:ext cx="8229600" cy="4708366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				</a:t>
            </a:r>
            <a:r>
              <a:rPr lang="en-US" altLang="zh-TW" sz="5400" dirty="0" smtClean="0"/>
              <a:t>JSON</a:t>
            </a:r>
            <a:r>
              <a:rPr lang="zh-TW" altLang="en-US" sz="5400" dirty="0" smtClean="0"/>
              <a:t>介紹</a:t>
            </a:r>
            <a:endParaRPr lang="en-US" altLang="zh-TW" sz="5400" dirty="0" smtClean="0"/>
          </a:p>
        </p:txBody>
      </p:sp>
    </p:spTree>
    <p:extLst>
      <p:ext uri="{BB962C8B-B14F-4D97-AF65-F5344CB8AC3E}">
        <p14:creationId xmlns:p14="http://schemas.microsoft.com/office/powerpoint/2010/main" val="293154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658432"/>
            <a:ext cx="8229600" cy="4708366"/>
          </a:xfrm>
        </p:spPr>
        <p:txBody>
          <a:bodyPr/>
          <a:lstStyle/>
          <a:p>
            <a:r>
              <a:rPr lang="en-US" altLang="zh-TW" dirty="0" smtClean="0"/>
              <a:t>Add group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CFDB-1BF4-D04C-B4EC-0A9B24BE85B0}" type="slidenum">
              <a:rPr kumimoji="1" lang="zh-TW" altLang="en-US" smtClean="0"/>
              <a:t>50</a:t>
            </a:fld>
            <a:endParaRPr kumimoji="1"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36"/>
            <a:ext cx="9144000" cy="564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03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658432"/>
            <a:ext cx="8229600" cy="4708366"/>
          </a:xfrm>
        </p:spPr>
        <p:txBody>
          <a:bodyPr/>
          <a:lstStyle/>
          <a:p>
            <a:r>
              <a:rPr lang="en-US" altLang="zh-TW" dirty="0" smtClean="0"/>
              <a:t>Save file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CFDB-1BF4-D04C-B4EC-0A9B24BE85B0}" type="slidenum">
              <a:rPr kumimoji="1" lang="zh-TW" altLang="en-US" smtClean="0"/>
              <a:t>51</a:t>
            </a:fld>
            <a:endParaRPr kumimoji="1"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2413"/>
            <a:ext cx="9144000" cy="564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1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658432"/>
            <a:ext cx="8229600" cy="4708366"/>
          </a:xfrm>
        </p:spPr>
        <p:txBody>
          <a:bodyPr/>
          <a:lstStyle/>
          <a:p>
            <a:r>
              <a:rPr lang="en-US" altLang="zh-TW" dirty="0" smtClean="0"/>
              <a:t>load file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CFDB-1BF4-D04C-B4EC-0A9B24BE85B0}" type="slidenum">
              <a:rPr kumimoji="1" lang="zh-TW" altLang="en-US" smtClean="0"/>
              <a:t>52</a:t>
            </a:fld>
            <a:endParaRPr kumimoji="1"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36"/>
            <a:ext cx="9144000" cy="564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1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658432"/>
            <a:ext cx="8229600" cy="4708366"/>
          </a:xfrm>
        </p:spPr>
        <p:txBody>
          <a:bodyPr/>
          <a:lstStyle/>
          <a:p>
            <a:r>
              <a:rPr lang="zh-TW" altLang="en-US" dirty="0" smtClean="0"/>
              <a:t>設定</a:t>
            </a:r>
            <a:r>
              <a:rPr lang="en-US" altLang="zh-TW" dirty="0" smtClean="0"/>
              <a:t>server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ip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CFDB-1BF4-D04C-B4EC-0A9B24BE85B0}" type="slidenum">
              <a:rPr kumimoji="1" lang="zh-TW" altLang="en-US" smtClean="0"/>
              <a:t>53</a:t>
            </a:fld>
            <a:endParaRPr kumimoji="1"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3" y="1212413"/>
            <a:ext cx="9039497" cy="564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2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73259" y="2201719"/>
            <a:ext cx="7772400" cy="1792627"/>
          </a:xfrm>
        </p:spPr>
        <p:txBody>
          <a:bodyPr/>
          <a:lstStyle/>
          <a:p>
            <a:pPr>
              <a:defRPr/>
            </a:pPr>
            <a:r>
              <a:rPr lang="en-US" altLang="zh-TW" sz="4000" b="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Thank you </a:t>
            </a:r>
            <a:r>
              <a:rPr lang="en-US" altLang="zh-TW" sz="4000" b="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  <a:sym typeface="Wingdings" pitchFamily="2" charset="2"/>
              </a:rPr>
              <a:t></a:t>
            </a:r>
            <a:endParaRPr lang="en-US" altLang="zh-TW" sz="4000" b="0" dirty="0" smtClean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58C4CF-9E18-4EB7-A693-4DBD45ABCE9A}" type="slidenum">
              <a:rPr lang="en-US" altLang="zh-TW" smtClean="0">
                <a:latin typeface="Times New Roman" pitchFamily="18" charset="0"/>
                <a:cs typeface="Times New Roman" pitchFamily="18" charset="0"/>
              </a:rPr>
              <a:pPr>
                <a:defRPr/>
              </a:pPr>
              <a:t>54</a:t>
            </a:fld>
            <a:endParaRPr lang="en-US" altLang="zh-TW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1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2488"/>
            <a:ext cx="8229600" cy="4708366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JSON</a:t>
            </a:r>
            <a:r>
              <a:rPr lang="zh-TW" altLang="en-US" dirty="0"/>
              <a:t>全</a:t>
            </a:r>
            <a:r>
              <a:rPr lang="zh-TW" altLang="en-US" dirty="0" smtClean="0"/>
              <a:t>名為</a:t>
            </a:r>
            <a:r>
              <a:rPr lang="en-US" altLang="zh-TW" dirty="0" smtClean="0"/>
              <a:t>JavaScript </a:t>
            </a:r>
            <a:r>
              <a:rPr lang="en-US" altLang="zh-TW" dirty="0"/>
              <a:t>Object Notation</a:t>
            </a:r>
            <a:br>
              <a:rPr lang="en-US" altLang="zh-TW" dirty="0"/>
            </a:br>
            <a:r>
              <a:rPr lang="zh-TW" altLang="en-US" dirty="0" smtClean="0"/>
              <a:t>在</a:t>
            </a:r>
            <a:r>
              <a:rPr lang="en-US" altLang="zh-TW" dirty="0"/>
              <a:t>JavaScript</a:t>
            </a:r>
            <a:r>
              <a:rPr lang="zh-TW" altLang="en-US" dirty="0"/>
              <a:t>之</a:t>
            </a:r>
            <a:r>
              <a:rPr lang="zh-TW" altLang="en-US" dirty="0" smtClean="0"/>
              <a:t>中表</a:t>
            </a:r>
            <a:r>
              <a:rPr lang="zh-TW" altLang="en-US" dirty="0"/>
              <a:t>示物件的一種</a:t>
            </a:r>
            <a:r>
              <a:rPr lang="zh-TW" altLang="en-US" dirty="0" smtClean="0"/>
              <a:t>格式</a:t>
            </a:r>
            <a:endParaRPr lang="en-US" altLang="zh-TW" dirty="0" smtClean="0"/>
          </a:p>
          <a:p>
            <a:r>
              <a:rPr lang="zh-TW" altLang="en-US" dirty="0"/>
              <a:t>輕量級的資料交換語言，以文字為基礎，且易於讓人閱讀</a:t>
            </a:r>
            <a:endParaRPr lang="en-US" altLang="zh-TW" dirty="0"/>
          </a:p>
          <a:p>
            <a:r>
              <a:rPr lang="en-US" altLang="zh-TW" dirty="0" smtClean="0"/>
              <a:t>JSON</a:t>
            </a:r>
            <a:r>
              <a:rPr lang="zh-TW" altLang="en-US" dirty="0"/>
              <a:t>格式簡單來說</a:t>
            </a:r>
            <a:r>
              <a:rPr lang="zh-TW" altLang="en-US" dirty="0" smtClean="0"/>
              <a:t>，分為這兩種：</a:t>
            </a:r>
            <a:endParaRPr lang="zh-TW" altLang="en-US" dirty="0"/>
          </a:p>
          <a:p>
            <a:pPr marL="0" indent="0">
              <a:buNone/>
            </a:pPr>
            <a:r>
              <a:rPr lang="en-US" altLang="zh-TW" b="1" dirty="0" smtClean="0">
                <a:sym typeface="Wingdings" pitchFamily="2" charset="2"/>
              </a:rPr>
              <a:t></a:t>
            </a:r>
            <a:r>
              <a:rPr lang="zh-TW" altLang="en-US" b="1" dirty="0" smtClean="0"/>
              <a:t>物</a:t>
            </a:r>
            <a:r>
              <a:rPr lang="zh-TW" altLang="en-US" b="1" dirty="0"/>
              <a:t>件</a:t>
            </a:r>
            <a:r>
              <a:rPr lang="en-US" altLang="zh-TW" b="1" dirty="0"/>
              <a:t>(object)</a:t>
            </a:r>
            <a:r>
              <a:rPr lang="zh-TW" altLang="en-US" dirty="0"/>
              <a:t>用大括號 </a:t>
            </a:r>
            <a:r>
              <a:rPr lang="en-US" altLang="zh-TW" dirty="0"/>
              <a:t>{ }</a:t>
            </a:r>
            <a:endParaRPr lang="zh-TW" altLang="en-US" dirty="0"/>
          </a:p>
          <a:p>
            <a:pPr marL="0" indent="0">
              <a:buNone/>
            </a:pPr>
            <a:r>
              <a:rPr lang="en-US" altLang="zh-TW" b="1" dirty="0" smtClean="0">
                <a:sym typeface="Wingdings" pitchFamily="2" charset="2"/>
              </a:rPr>
              <a:t></a:t>
            </a:r>
            <a:r>
              <a:rPr lang="zh-TW" altLang="en-US" b="1" dirty="0" smtClean="0"/>
              <a:t>陣</a:t>
            </a:r>
            <a:r>
              <a:rPr lang="zh-TW" altLang="en-US" b="1" dirty="0"/>
              <a:t>列</a:t>
            </a:r>
            <a:r>
              <a:rPr lang="en-US" altLang="zh-TW" b="1" dirty="0"/>
              <a:t>(array)</a:t>
            </a:r>
            <a:r>
              <a:rPr lang="zh-TW" altLang="en-US" dirty="0"/>
              <a:t>用中括號 </a:t>
            </a:r>
            <a:r>
              <a:rPr lang="en-US" altLang="zh-TW" dirty="0"/>
              <a:t>[ ]</a:t>
            </a:r>
            <a:endParaRPr lang="zh-TW" altLang="en-US" dirty="0"/>
          </a:p>
          <a:p>
            <a:pPr marL="0" indent="0">
              <a:buNone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CFDB-1BF4-D04C-B4EC-0A9B24BE85B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499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57408" y="734686"/>
            <a:ext cx="8229600" cy="4708366"/>
          </a:xfrm>
        </p:spPr>
        <p:txBody>
          <a:bodyPr/>
          <a:lstStyle/>
          <a:p>
            <a:r>
              <a:rPr lang="en-US" altLang="zh-TW" dirty="0" smtClean="0"/>
              <a:t>JSON</a:t>
            </a:r>
            <a:r>
              <a:rPr lang="zh-TW" altLang="en-US" dirty="0" smtClean="0"/>
              <a:t>格式樣貌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CFDB-1BF4-D04C-B4EC-0A9B24BE85B0}" type="slidenum">
              <a:rPr kumimoji="1" lang="zh-TW" altLang="en-US" smtClean="0"/>
              <a:t>7</a:t>
            </a:fld>
            <a:endParaRPr kumimoji="1"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862" y="1255409"/>
            <a:ext cx="5862181" cy="5373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125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57408" y="734685"/>
            <a:ext cx="8229600" cy="5177599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在</a:t>
            </a:r>
            <a:r>
              <a:rPr lang="en-US" altLang="zh-TW" dirty="0" smtClean="0"/>
              <a:t> </a:t>
            </a:r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www.jsoneditoronline.org</a:t>
            </a:r>
            <a:r>
              <a:rPr lang="en-US" altLang="zh-TW" dirty="0" smtClean="0"/>
              <a:t>               key in </a:t>
            </a:r>
            <a:r>
              <a:rPr lang="zh-TW" altLang="en-US" dirty="0" smtClean="0"/>
              <a:t>建立</a:t>
            </a:r>
            <a:r>
              <a:rPr lang="en-US" altLang="zh-TW" dirty="0" smtClean="0"/>
              <a:t>object</a:t>
            </a:r>
            <a:r>
              <a:rPr lang="zh-TW" altLang="en-US" dirty="0" smtClean="0"/>
              <a:t>如下</a:t>
            </a:r>
            <a:endParaRPr lang="zh-TW" altLang="en-US" dirty="0"/>
          </a:p>
          <a:p>
            <a:pPr marL="0" indent="0">
              <a:buNone/>
            </a:pPr>
            <a:r>
              <a:rPr lang="zh-TW" altLang="en-US" dirty="0" smtClean="0"/>
              <a:t> </a:t>
            </a:r>
            <a:r>
              <a:rPr lang="en-US" altLang="zh-TW" dirty="0" smtClean="0">
                <a:sym typeface="Wingdings" pitchFamily="2" charset="2"/>
              </a:rPr>
              <a:t></a:t>
            </a:r>
            <a:r>
              <a:rPr lang="zh-TW" altLang="en-US" dirty="0" smtClean="0"/>
              <a:t>  </a:t>
            </a:r>
            <a:r>
              <a:rPr lang="en-US" altLang="zh-TW" dirty="0"/>
              <a:t>{"car</a:t>
            </a:r>
            <a:r>
              <a:rPr lang="en-US" altLang="zh-TW" dirty="0" smtClean="0"/>
              <a:t>":"March","speed":</a:t>
            </a:r>
            <a:r>
              <a:rPr lang="en-US" altLang="zh-TW" dirty="0"/>
              <a:t>80}</a:t>
            </a:r>
          </a:p>
          <a:p>
            <a:pPr marL="0" indent="0">
              <a:buNone/>
            </a:pPr>
            <a:r>
              <a:rPr lang="zh-TW" altLang="en-US" dirty="0" smtClean="0"/>
              <a:t>   這是</a:t>
            </a:r>
            <a:r>
              <a:rPr lang="en-US" altLang="zh-TW" dirty="0" smtClean="0"/>
              <a:t>JSON</a:t>
            </a:r>
            <a:r>
              <a:rPr lang="zh-TW" altLang="en-US" dirty="0" smtClean="0"/>
              <a:t>裡</a:t>
            </a:r>
            <a:r>
              <a:rPr lang="zh-TW" altLang="en-US" dirty="0"/>
              <a:t>的</a:t>
            </a:r>
            <a:r>
              <a:rPr lang="en-US" altLang="zh-TW" dirty="0" smtClean="0"/>
              <a:t>object</a:t>
            </a:r>
            <a:r>
              <a:rPr lang="zh-TW" altLang="en-US" dirty="0"/>
              <a:t> </a:t>
            </a:r>
            <a:r>
              <a:rPr lang="zh-TW" altLang="en-US" dirty="0" smtClean="0"/>
              <a:t>，解</a:t>
            </a:r>
            <a:r>
              <a:rPr lang="zh-TW" altLang="en-US" dirty="0"/>
              <a:t>釋為 </a:t>
            </a:r>
            <a:r>
              <a:rPr lang="en-US" altLang="zh-TW" dirty="0"/>
              <a:t>car</a:t>
            </a:r>
            <a:r>
              <a:rPr lang="zh-TW" altLang="en-US" dirty="0"/>
              <a:t>這個</a:t>
            </a:r>
            <a:r>
              <a:rPr lang="en-US" altLang="zh-TW" dirty="0"/>
              <a:t>key</a:t>
            </a:r>
            <a:r>
              <a:rPr lang="zh-TW" altLang="en-US" dirty="0" smtClean="0"/>
              <a:t>有</a:t>
            </a:r>
            <a:r>
              <a:rPr lang="en-US" altLang="zh-TW" dirty="0"/>
              <a:t> </a:t>
            </a:r>
            <a:r>
              <a:rPr lang="en-US" altLang="zh-TW" dirty="0" smtClean="0"/>
              <a:t> 	</a:t>
            </a:r>
            <a:r>
              <a:rPr lang="zh-TW" altLang="en-US" dirty="0" smtClean="0"/>
              <a:t>個</a:t>
            </a:r>
            <a:r>
              <a:rPr lang="zh-TW" altLang="en-US" dirty="0"/>
              <a:t>值叫</a:t>
            </a:r>
            <a:r>
              <a:rPr lang="en-US" altLang="zh-TW" dirty="0"/>
              <a:t>March</a:t>
            </a:r>
            <a:r>
              <a:rPr lang="zh-TW" altLang="en-US" dirty="0"/>
              <a:t>，</a:t>
            </a:r>
            <a:r>
              <a:rPr lang="en-US" altLang="zh-TW" dirty="0"/>
              <a:t>speed</a:t>
            </a:r>
            <a:r>
              <a:rPr lang="zh-TW" altLang="en-US" dirty="0"/>
              <a:t>的值為</a:t>
            </a:r>
            <a:r>
              <a:rPr lang="en-US" altLang="zh-TW" dirty="0"/>
              <a:t>80</a:t>
            </a:r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 smtClean="0"/>
              <a:t>key-value</a:t>
            </a:r>
            <a:r>
              <a:rPr lang="zh-TW" altLang="en-US" dirty="0" smtClean="0"/>
              <a:t>是</a:t>
            </a:r>
            <a:r>
              <a:rPr lang="zh-TW" altLang="en-US" dirty="0"/>
              <a:t>指一個</a:t>
            </a:r>
            <a:r>
              <a:rPr lang="zh-TW" altLang="en-US" dirty="0" smtClean="0"/>
              <a:t>鍵</a:t>
            </a:r>
            <a:r>
              <a:rPr lang="en-US" altLang="zh-TW" dirty="0" smtClean="0"/>
              <a:t>(</a:t>
            </a:r>
            <a:r>
              <a:rPr lang="en-US" altLang="zh-TW" dirty="0"/>
              <a:t>key)</a:t>
            </a:r>
            <a:r>
              <a:rPr lang="zh-TW" altLang="en-US" dirty="0"/>
              <a:t>對應一個值</a:t>
            </a:r>
            <a:r>
              <a:rPr lang="en-US" altLang="zh-TW" dirty="0"/>
              <a:t>(value)</a:t>
            </a:r>
            <a:r>
              <a:rPr lang="zh-TW" altLang="en-US" dirty="0"/>
              <a:t>，跟變數</a:t>
            </a:r>
            <a:r>
              <a:rPr lang="zh-TW" altLang="en-US" dirty="0" smtClean="0"/>
              <a:t>很類似</a:t>
            </a:r>
            <a:r>
              <a:rPr lang="en-US" altLang="zh-TW" dirty="0" smtClean="0"/>
              <a:t>(</a:t>
            </a:r>
            <a:r>
              <a:rPr lang="zh-TW" altLang="en-US" dirty="0" smtClean="0"/>
              <a:t>注意</a:t>
            </a:r>
            <a:r>
              <a:rPr lang="en-US" altLang="zh-TW" dirty="0" smtClean="0"/>
              <a:t>key</a:t>
            </a:r>
            <a:r>
              <a:rPr lang="zh-TW" altLang="en-US" dirty="0" smtClean="0"/>
              <a:t>一定要</a:t>
            </a:r>
            <a:r>
              <a:rPr lang="zh-TW" altLang="en-US" dirty="0"/>
              <a:t>用</a:t>
            </a:r>
            <a:r>
              <a:rPr lang="en-US" altLang="zh-TW" dirty="0" smtClean="0"/>
              <a:t>string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type)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CFDB-1BF4-D04C-B4EC-0A9B24BE85B0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745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57408" y="734686"/>
            <a:ext cx="8229600" cy="4708366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在</a:t>
            </a:r>
            <a:r>
              <a:rPr lang="en-US" altLang="zh-TW" dirty="0" smtClean="0"/>
              <a:t> </a:t>
            </a:r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www.jsoneditoronline.org</a:t>
            </a:r>
            <a:r>
              <a:rPr lang="en-US" altLang="zh-TW" dirty="0"/>
              <a:t>	</a:t>
            </a:r>
            <a:r>
              <a:rPr lang="en-US" altLang="zh-TW" dirty="0" smtClean="0"/>
              <a:t>			key in arrary</a:t>
            </a:r>
            <a:r>
              <a:rPr lang="zh-TW" altLang="en-US" dirty="0" smtClean="0"/>
              <a:t>如左側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CFDB-1BF4-D04C-B4EC-0A9B24BE85B0}" type="slidenum">
              <a:rPr kumimoji="1" lang="zh-TW" altLang="en-US" smtClean="0"/>
              <a:t>9</a:t>
            </a:fld>
            <a:endParaRPr kumimoji="1" lang="zh-TW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783" y="2270409"/>
            <a:ext cx="5540203" cy="2927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960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3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2013_template.potx</Template>
  <TotalTime>2090</TotalTime>
  <Words>930</Words>
  <Application>Microsoft Office PowerPoint</Application>
  <PresentationFormat>如螢幕大小 (4:3)</PresentationFormat>
  <Paragraphs>170</Paragraphs>
  <Slides>54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54</vt:i4>
      </vt:variant>
    </vt:vector>
  </HeadingPairs>
  <TitlesOfParts>
    <vt:vector size="62" baseType="lpstr">
      <vt:lpstr>Heiti TC Light</vt:lpstr>
      <vt:lpstr>微軟正黑體</vt:lpstr>
      <vt:lpstr>新細明體</vt:lpstr>
      <vt:lpstr>Arial</vt:lpstr>
      <vt:lpstr>Calibri</vt:lpstr>
      <vt:lpstr>Times New Roman</vt:lpstr>
      <vt:lpstr>Wingdings</vt:lpstr>
      <vt:lpstr>2013_template</vt:lpstr>
      <vt:lpstr>NODE RED Tranning</vt:lpstr>
      <vt:lpstr>Index</vt:lpstr>
      <vt:lpstr>Abstract</vt:lpstr>
      <vt:lpstr>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建立NODE RED flow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 </vt:lpstr>
      <vt:lpstr> </vt:lpstr>
      <vt:lpstr>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Thank you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Chih-Lin Hu</dc:creator>
  <cp:lastModifiedBy>user</cp:lastModifiedBy>
  <cp:revision>473</cp:revision>
  <dcterms:created xsi:type="dcterms:W3CDTF">2013-08-08T07:55:30Z</dcterms:created>
  <dcterms:modified xsi:type="dcterms:W3CDTF">2020-05-02T16:53:41Z</dcterms:modified>
</cp:coreProperties>
</file>